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8"/>
  </p:notesMasterIdLst>
  <p:handoutMasterIdLst>
    <p:handoutMasterId r:id="rId109"/>
  </p:handoutMasterIdLst>
  <p:sldIdLst>
    <p:sldId id="286" r:id="rId2"/>
    <p:sldId id="472" r:id="rId3"/>
    <p:sldId id="416" r:id="rId4"/>
    <p:sldId id="350" r:id="rId5"/>
    <p:sldId id="426" r:id="rId6"/>
    <p:sldId id="413" r:id="rId7"/>
    <p:sldId id="493" r:id="rId8"/>
    <p:sldId id="491" r:id="rId9"/>
    <p:sldId id="380" r:id="rId10"/>
    <p:sldId id="450" r:id="rId11"/>
    <p:sldId id="494" r:id="rId12"/>
    <p:sldId id="381" r:id="rId13"/>
    <p:sldId id="428" r:id="rId14"/>
    <p:sldId id="418" r:id="rId15"/>
    <p:sldId id="443" r:id="rId16"/>
    <p:sldId id="427" r:id="rId17"/>
    <p:sldId id="424" r:id="rId18"/>
    <p:sldId id="382" r:id="rId19"/>
    <p:sldId id="420" r:id="rId20"/>
    <p:sldId id="422" r:id="rId21"/>
    <p:sldId id="352" r:id="rId22"/>
    <p:sldId id="395" r:id="rId23"/>
    <p:sldId id="355" r:id="rId24"/>
    <p:sldId id="453" r:id="rId25"/>
    <p:sldId id="513" r:id="rId26"/>
    <p:sldId id="449" r:id="rId27"/>
    <p:sldId id="465" r:id="rId28"/>
    <p:sldId id="402" r:id="rId29"/>
    <p:sldId id="521" r:id="rId30"/>
    <p:sldId id="430" r:id="rId31"/>
    <p:sldId id="437" r:id="rId32"/>
    <p:sldId id="488" r:id="rId33"/>
    <p:sldId id="489" r:id="rId34"/>
    <p:sldId id="541" r:id="rId35"/>
    <p:sldId id="414" r:id="rId36"/>
    <p:sldId id="451" r:id="rId37"/>
    <p:sldId id="508" r:id="rId38"/>
    <p:sldId id="384" r:id="rId39"/>
    <p:sldId id="394" r:id="rId40"/>
    <p:sldId id="410" r:id="rId41"/>
    <p:sldId id="486" r:id="rId42"/>
    <p:sldId id="522" r:id="rId43"/>
    <p:sldId id="467" r:id="rId44"/>
    <p:sldId id="542" r:id="rId45"/>
    <p:sldId id="260" r:id="rId46"/>
    <p:sldId id="446" r:id="rId47"/>
    <p:sldId id="495" r:id="rId48"/>
    <p:sldId id="482" r:id="rId49"/>
    <p:sldId id="545" r:id="rId50"/>
    <p:sldId id="492" r:id="rId51"/>
    <p:sldId id="483" r:id="rId52"/>
    <p:sldId id="499" r:id="rId53"/>
    <p:sldId id="543" r:id="rId54"/>
    <p:sldId id="412" r:id="rId55"/>
    <p:sldId id="435" r:id="rId56"/>
    <p:sldId id="452" r:id="rId57"/>
    <p:sldId id="487" r:id="rId58"/>
    <p:sldId id="490" r:id="rId59"/>
    <p:sldId id="365" r:id="rId60"/>
    <p:sldId id="457" r:id="rId61"/>
    <p:sldId id="432" r:id="rId62"/>
    <p:sldId id="523" r:id="rId63"/>
    <p:sldId id="398" r:id="rId64"/>
    <p:sldId id="358" r:id="rId65"/>
    <p:sldId id="438" r:id="rId66"/>
    <p:sldId id="433" r:id="rId67"/>
    <p:sldId id="401" r:id="rId68"/>
    <p:sldId id="484" r:id="rId69"/>
    <p:sldId id="445" r:id="rId70"/>
    <p:sldId id="389" r:id="rId71"/>
    <p:sldId id="256" r:id="rId72"/>
    <p:sldId id="364" r:id="rId73"/>
    <p:sldId id="399" r:id="rId74"/>
    <p:sldId id="400" r:id="rId75"/>
    <p:sldId id="393" r:id="rId76"/>
    <p:sldId id="369" r:id="rId77"/>
    <p:sldId id="374" r:id="rId78"/>
    <p:sldId id="407" r:id="rId79"/>
    <p:sldId id="359" r:id="rId80"/>
    <p:sldId id="517" r:id="rId81"/>
    <p:sldId id="436" r:id="rId82"/>
    <p:sldId id="524" r:id="rId83"/>
    <p:sldId id="544" r:id="rId84"/>
    <p:sldId id="419" r:id="rId85"/>
    <p:sldId id="460" r:id="rId86"/>
    <p:sldId id="404" r:id="rId87"/>
    <p:sldId id="516" r:id="rId88"/>
    <p:sldId id="405" r:id="rId89"/>
    <p:sldId id="431" r:id="rId90"/>
    <p:sldId id="281" r:id="rId91"/>
    <p:sldId id="515" r:id="rId92"/>
    <p:sldId id="458" r:id="rId93"/>
    <p:sldId id="509" r:id="rId94"/>
    <p:sldId id="504" r:id="rId95"/>
    <p:sldId id="496" r:id="rId96"/>
    <p:sldId id="425" r:id="rId97"/>
    <p:sldId id="473" r:id="rId98"/>
    <p:sldId id="474" r:id="rId99"/>
    <p:sldId id="525" r:id="rId100"/>
    <p:sldId id="475" r:id="rId101"/>
    <p:sldId id="481" r:id="rId102"/>
    <p:sldId id="540" r:id="rId103"/>
    <p:sldId id="476" r:id="rId104"/>
    <p:sldId id="477" r:id="rId105"/>
    <p:sldId id="478" r:id="rId106"/>
    <p:sldId id="519" r:id="rId107"/>
  </p:sldIdLst>
  <p:sldSz cx="9144000" cy="6858000" type="screen4x3"/>
  <p:notesSz cx="6808788" cy="9940925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. Straubhaar" initials="MS" lastIdx="2" clrIdx="0">
    <p:extLst>
      <p:ext uri="{19B8F6BF-5375-455C-9EA6-DF929625EA0E}">
        <p15:presenceInfo xmlns:p15="http://schemas.microsoft.com/office/powerpoint/2012/main" userId="S-1-5-21-2754569086-3976102629-3443548273-24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F86CAB"/>
    <a:srgbClr val="F7579F"/>
    <a:srgbClr val="F983B8"/>
    <a:srgbClr val="F64495"/>
    <a:srgbClr val="F868A9"/>
    <a:srgbClr val="006699"/>
    <a:srgbClr val="004D74"/>
    <a:srgbClr val="0929C9"/>
    <a:srgbClr val="0711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59" autoAdjust="0"/>
    <p:restoredTop sz="99141" autoAdjust="0"/>
  </p:normalViewPr>
  <p:slideViewPr>
    <p:cSldViewPr>
      <p:cViewPr varScale="1">
        <p:scale>
          <a:sx n="114" d="100"/>
          <a:sy n="114" d="100"/>
        </p:scale>
        <p:origin x="214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3342" y="-102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handoutMaster" Target="handoutMasters/handout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commentAuthors" Target="commentAuthor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Verbal = 10%2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tint val="4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7D32-4156-A26E-F1E1BB9663AA}"/>
              </c:ext>
            </c:extLst>
          </c:dPt>
          <c:dPt>
            <c:idx val="1"/>
            <c:bubble3D val="0"/>
            <c:spPr>
              <a:solidFill>
                <a:schemeClr val="accent2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D32-4156-A26E-F1E1BB9663AA}"/>
              </c:ext>
            </c:extLst>
          </c:dPt>
          <c:dPt>
            <c:idx val="2"/>
            <c:bubble3D val="0"/>
            <c:spPr>
              <a:solidFill>
                <a:schemeClr val="accent2">
                  <a:tint val="8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7D32-4156-A26E-F1E1BB9663AA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D32-4156-A26E-F1E1BB9663AA}"/>
              </c:ext>
            </c:extLst>
          </c:dPt>
          <c:dPt>
            <c:idx val="4"/>
            <c:bubble3D val="0"/>
            <c:spPr>
              <a:solidFill>
                <a:schemeClr val="accent2">
                  <a:shade val="82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7D32-4156-A26E-F1E1BB9663AA}"/>
              </c:ext>
            </c:extLst>
          </c:dPt>
          <c:dPt>
            <c:idx val="5"/>
            <c:bubble3D val="0"/>
            <c:spPr>
              <a:solidFill>
                <a:schemeClr val="accent2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D32-4156-A26E-F1E1BB9663AA}"/>
              </c:ext>
            </c:extLst>
          </c:dPt>
          <c:dPt>
            <c:idx val="6"/>
            <c:bubble3D val="0"/>
            <c:spPr>
              <a:solidFill>
                <a:schemeClr val="accent2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7D32-4156-A26E-F1E1BB9663AA}"/>
              </c:ext>
            </c:extLst>
          </c:dPt>
          <c:dLbls>
            <c:dLbl>
              <c:idx val="0"/>
              <c:layout>
                <c:manualLayout>
                  <c:x val="8.826945412311249E-2"/>
                  <c:y val="4.258804258804255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D32-4156-A26E-F1E1BB9663AA}"/>
                </c:ext>
              </c:extLst>
            </c:dLbl>
            <c:dLbl>
              <c:idx val="1"/>
              <c:layout>
                <c:manualLayout>
                  <c:x val="6.5040650406503892E-2"/>
                  <c:y val="-3.931203931203931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D32-4156-A26E-F1E1BB9663AA}"/>
                </c:ext>
              </c:extLst>
            </c:dLbl>
            <c:dLbl>
              <c:idx val="2"/>
              <c:layout>
                <c:manualLayout>
                  <c:x val="0.11382113821138211"/>
                  <c:y val="-6.2244062244062363E-2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Myriad Pro"/>
                      <a:ea typeface="+mn-ea"/>
                      <a:cs typeface="Times New Roman" panose="02020603050405020304" pitchFamily="18" charset="0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95307"/>
                        <a:gd name="adj2" fmla="val -15741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4-7D32-4156-A26E-F1E1BB9663AA}"/>
                </c:ext>
              </c:extLst>
            </c:dLbl>
            <c:dLbl>
              <c:idx val="3"/>
              <c:layout>
                <c:manualLayout>
                  <c:x val="5.226471691038629E-2"/>
                  <c:y val="-1.3104013104013225E-2"/>
                </c:manualLayout>
              </c:layout>
              <c:spPr>
                <a:xfrm>
                  <a:off x="3467032" y="3259373"/>
                  <a:ext cx="1006115" cy="566502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Myriad Pro"/>
                      <a:ea typeface="+mn-ea"/>
                      <a:cs typeface="Times New Roman" panose="02020603050405020304" pitchFamily="18" charset="0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86752"/>
                        <a:gd name="adj2" fmla="val -23674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402260693023126"/>
                      <c:h val="0.146130898256882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7D32-4156-A26E-F1E1BB9663AA}"/>
                </c:ext>
              </c:extLst>
            </c:dLbl>
            <c:dLbl>
              <c:idx val="4"/>
              <c:layout>
                <c:manualLayout>
                  <c:x val="-8.8269454123112656E-2"/>
                  <c:y val="-3.931203931203942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D32-4156-A26E-F1E1BB9663AA}"/>
                </c:ext>
              </c:extLst>
            </c:dLbl>
            <c:dLbl>
              <c:idx val="5"/>
              <c:layout>
                <c:manualLayout>
                  <c:x val="-2.7874564459930314E-2"/>
                  <c:y val="-5.569205569205569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D32-4156-A26E-F1E1BB9663AA}"/>
                </c:ext>
              </c:extLst>
            </c:dLbl>
            <c:dLbl>
              <c:idx val="6"/>
              <c:layout>
                <c:manualLayout>
                  <c:x val="3.484320557491289E-2"/>
                  <c:y val="-3.27600327600327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D32-4156-A26E-F1E1BB9663AA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Myriad Pro"/>
                    <a:ea typeface="+mn-ea"/>
                    <a:cs typeface="Times New Roman" panose="02020603050405020304" pitchFamily="18" charset="0"/>
                  </a:defRPr>
                </a:pPr>
                <a:endParaRPr lang="fr-F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Feuil1!$A$2:$A$8</c:f>
              <c:strCache>
                <c:ptCount val="7"/>
                <c:pt idx="0">
                  <c:v>Gestuelle</c:v>
                </c:pt>
                <c:pt idx="1">
                  <c:v>Couleurs</c:v>
                </c:pt>
                <c:pt idx="2">
                  <c:v>Odeurs</c:v>
                </c:pt>
                <c:pt idx="3">
                  <c:v>Micro-expressions</c:v>
                </c:pt>
                <c:pt idx="4">
                  <c:v>Visuel autre</c:v>
                </c:pt>
                <c:pt idx="5">
                  <c:v>Intonation de la voix</c:v>
                </c:pt>
                <c:pt idx="6">
                  <c:v>Mots </c:v>
                </c:pt>
              </c:strCache>
            </c:strRef>
          </c:cat>
          <c:val>
            <c:numRef>
              <c:f>Feuil1!$B$2:$B$8</c:f>
              <c:numCache>
                <c:formatCode>0%</c:formatCode>
                <c:ptCount val="7"/>
                <c:pt idx="0">
                  <c:v>0.25</c:v>
                </c:pt>
                <c:pt idx="1">
                  <c:v>0.05</c:v>
                </c:pt>
                <c:pt idx="2">
                  <c:v>0.1</c:v>
                </c:pt>
                <c:pt idx="3">
                  <c:v>0.1</c:v>
                </c:pt>
                <c:pt idx="4">
                  <c:v>0.15</c:v>
                </c:pt>
                <c:pt idx="5">
                  <c:v>0.25</c:v>
                </c:pt>
                <c:pt idx="6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32-4156-A26E-F1E1BB9663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Feuil1!$A$2:$A$5</c:f>
              <c:strCache>
                <c:ptCount val="4"/>
                <c:pt idx="0">
                  <c:v>Déni</c:v>
                </c:pt>
                <c:pt idx="1">
                  <c:v>Argumentation négative</c:v>
                </c:pt>
                <c:pt idx="2">
                  <c:v>Exploration</c:v>
                </c:pt>
                <c:pt idx="3">
                  <c:v>Acceptation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F3-46A8-BB4E-62F0FC8621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0876768"/>
        <c:axId val="480878432"/>
      </c:lineChart>
      <c:catAx>
        <c:axId val="480876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Times New Roman" panose="02020603050405020304" pitchFamily="18" charset="0"/>
              </a:defRPr>
            </a:pPr>
            <a:endParaRPr lang="fr-FR"/>
          </a:p>
        </c:txPr>
        <c:crossAx val="480878432"/>
        <c:crosses val="autoZero"/>
        <c:auto val="1"/>
        <c:lblAlgn val="ctr"/>
        <c:lblOffset val="100"/>
        <c:noMultiLvlLbl val="0"/>
      </c:catAx>
      <c:valAx>
        <c:axId val="480878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8087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D82B77-2230-47D9-8248-95193A62B9A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4499E2B-0DA5-4F2F-8306-BB2917B6A5F7}">
      <dgm:prSet phldrT="[Texte]" custT="1"/>
      <dgm:spPr/>
      <dgm:t>
        <a:bodyPr/>
        <a:lstStyle/>
        <a:p>
          <a:r>
            <a:rPr lang="fr-CH" sz="1600" kern="1200" dirty="0">
              <a:solidFill>
                <a:schemeClr val="tx1"/>
              </a:solidFill>
              <a:latin typeface="Myriad Pro" pitchFamily="34" charset="0"/>
              <a:ea typeface="+mn-ea"/>
              <a:cs typeface="+mn-cs"/>
            </a:rPr>
            <a:t>Ce que je pense</a:t>
          </a:r>
        </a:p>
      </dgm:t>
    </dgm:pt>
    <dgm:pt modelId="{2100D69D-55D5-4E0F-9046-491CB815B208}" type="parTrans" cxnId="{052E1590-39B6-4802-AE0B-6BD02610922B}">
      <dgm:prSet/>
      <dgm:spPr/>
      <dgm:t>
        <a:bodyPr/>
        <a:lstStyle/>
        <a:p>
          <a:endParaRPr lang="fr-CH"/>
        </a:p>
      </dgm:t>
    </dgm:pt>
    <dgm:pt modelId="{B41B7B3C-E59D-4286-A616-20C5270E66C5}" type="sibTrans" cxnId="{052E1590-39B6-4802-AE0B-6BD02610922B}">
      <dgm:prSet/>
      <dgm:spPr/>
      <dgm:t>
        <a:bodyPr/>
        <a:lstStyle/>
        <a:p>
          <a:endParaRPr lang="fr-CH"/>
        </a:p>
      </dgm:t>
    </dgm:pt>
    <dgm:pt modelId="{D3FF3B0B-C9AC-47DB-ADBC-FE8448C1EA5E}">
      <dgm:prSet phldrT="[Texte]" phldr="1"/>
      <dgm:spPr/>
      <dgm:t>
        <a:bodyPr/>
        <a:lstStyle/>
        <a:p>
          <a:endParaRPr lang="fr-CH"/>
        </a:p>
      </dgm:t>
    </dgm:pt>
    <dgm:pt modelId="{12C9A95A-E36B-4F07-9AF2-B85FD7B44969}" type="parTrans" cxnId="{5954A32B-0FCD-4C05-A2BE-D57E4D15A40C}">
      <dgm:prSet/>
      <dgm:spPr/>
      <dgm:t>
        <a:bodyPr/>
        <a:lstStyle/>
        <a:p>
          <a:endParaRPr lang="fr-CH"/>
        </a:p>
      </dgm:t>
    </dgm:pt>
    <dgm:pt modelId="{1760DFDC-C8AB-434D-9C3A-808E94481727}" type="sibTrans" cxnId="{5954A32B-0FCD-4C05-A2BE-D57E4D15A40C}">
      <dgm:prSet/>
      <dgm:spPr/>
      <dgm:t>
        <a:bodyPr/>
        <a:lstStyle/>
        <a:p>
          <a:endParaRPr lang="fr-CH"/>
        </a:p>
      </dgm:t>
    </dgm:pt>
    <dgm:pt modelId="{99AF073F-3621-43E6-BA6C-30A70DE2C03E}">
      <dgm:prSet/>
      <dgm:spPr/>
      <dgm:t>
        <a:bodyPr/>
        <a:lstStyle/>
        <a:p>
          <a:endParaRPr lang="fr-CH"/>
        </a:p>
      </dgm:t>
    </dgm:pt>
    <dgm:pt modelId="{0D2F5C33-14AF-4E37-BD69-30AEF84F23C8}" type="parTrans" cxnId="{6E0AFC8F-DE8F-4E11-B4ED-B072F6DB3611}">
      <dgm:prSet/>
      <dgm:spPr/>
      <dgm:t>
        <a:bodyPr/>
        <a:lstStyle/>
        <a:p>
          <a:endParaRPr lang="fr-CH"/>
        </a:p>
      </dgm:t>
    </dgm:pt>
    <dgm:pt modelId="{1711E143-6B3A-4069-93AC-44847405BA15}" type="sibTrans" cxnId="{6E0AFC8F-DE8F-4E11-B4ED-B072F6DB3611}">
      <dgm:prSet/>
      <dgm:spPr/>
      <dgm:t>
        <a:bodyPr/>
        <a:lstStyle/>
        <a:p>
          <a:endParaRPr lang="fr-CH"/>
        </a:p>
      </dgm:t>
    </dgm:pt>
    <dgm:pt modelId="{EC259951-A46C-4391-88D9-11EBC7DD1925}">
      <dgm:prSet/>
      <dgm:spPr/>
      <dgm:t>
        <a:bodyPr/>
        <a:lstStyle/>
        <a:p>
          <a:endParaRPr lang="fr-CH"/>
        </a:p>
      </dgm:t>
    </dgm:pt>
    <dgm:pt modelId="{D2F63575-E58F-41E4-AB23-3772341C7CFA}" type="parTrans" cxnId="{6D5B1B7B-C6E0-4C95-9998-2E6B47A5D545}">
      <dgm:prSet/>
      <dgm:spPr/>
      <dgm:t>
        <a:bodyPr/>
        <a:lstStyle/>
        <a:p>
          <a:endParaRPr lang="fr-CH"/>
        </a:p>
      </dgm:t>
    </dgm:pt>
    <dgm:pt modelId="{D9C98311-746F-452A-AF93-3D9286E24865}" type="sibTrans" cxnId="{6D5B1B7B-C6E0-4C95-9998-2E6B47A5D545}">
      <dgm:prSet/>
      <dgm:spPr/>
      <dgm:t>
        <a:bodyPr/>
        <a:lstStyle/>
        <a:p>
          <a:endParaRPr lang="fr-CH"/>
        </a:p>
      </dgm:t>
    </dgm:pt>
    <dgm:pt modelId="{3848D8C4-6A60-4FCF-A301-5E4401EF11A5}">
      <dgm:prSet phldrT="[Texte]" custT="1"/>
      <dgm:spPr/>
      <dgm:t>
        <a:bodyPr/>
        <a:lstStyle/>
        <a:p>
          <a:r>
            <a:rPr lang="fr-CH" sz="1600" kern="1200" dirty="0">
              <a:solidFill>
                <a:schemeClr val="tx1"/>
              </a:solidFill>
              <a:latin typeface="Myriad Pro" pitchFamily="34" charset="0"/>
              <a:ea typeface="+mn-ea"/>
              <a:cs typeface="+mn-cs"/>
            </a:rPr>
            <a:t>Ce que cela veux dire</a:t>
          </a:r>
        </a:p>
      </dgm:t>
    </dgm:pt>
    <dgm:pt modelId="{35445DBB-B382-4A76-ADDB-E0E38224A253}" type="parTrans" cxnId="{2976AF76-0B49-4369-BDC7-B0EC54E25957}">
      <dgm:prSet/>
      <dgm:spPr/>
      <dgm:t>
        <a:bodyPr/>
        <a:lstStyle/>
        <a:p>
          <a:endParaRPr lang="fr-CH"/>
        </a:p>
      </dgm:t>
    </dgm:pt>
    <dgm:pt modelId="{0E6703EC-32CB-481E-B52A-A850A138144F}" type="sibTrans" cxnId="{2976AF76-0B49-4369-BDC7-B0EC54E25957}">
      <dgm:prSet/>
      <dgm:spPr/>
      <dgm:t>
        <a:bodyPr/>
        <a:lstStyle/>
        <a:p>
          <a:endParaRPr lang="fr-CH"/>
        </a:p>
      </dgm:t>
    </dgm:pt>
    <dgm:pt modelId="{79E92558-ED65-4421-BBC5-17EBCC595683}">
      <dgm:prSet phldrT="[Texte]" custT="1"/>
      <dgm:spPr/>
      <dgm:t>
        <a:bodyPr/>
        <a:lstStyle/>
        <a:p>
          <a:r>
            <a:rPr lang="fr-CH" sz="1600" kern="1200" dirty="0">
              <a:solidFill>
                <a:schemeClr val="tx1"/>
              </a:solidFill>
              <a:latin typeface="Myriad Pro" pitchFamily="34" charset="0"/>
              <a:ea typeface="+mn-ea"/>
              <a:cs typeface="+mn-cs"/>
            </a:rPr>
            <a:t>Ce que je crois dire</a:t>
          </a:r>
        </a:p>
      </dgm:t>
    </dgm:pt>
    <dgm:pt modelId="{22EA7728-C995-4AE6-A636-523F902A0753}" type="parTrans" cxnId="{2ABD8287-2712-41D1-B9A1-83391656B2AF}">
      <dgm:prSet/>
      <dgm:spPr/>
      <dgm:t>
        <a:bodyPr/>
        <a:lstStyle/>
        <a:p>
          <a:endParaRPr lang="fr-CH"/>
        </a:p>
      </dgm:t>
    </dgm:pt>
    <dgm:pt modelId="{0F5C7CCA-AEB8-41BD-94C4-309A5588AB93}" type="sibTrans" cxnId="{2ABD8287-2712-41D1-B9A1-83391656B2AF}">
      <dgm:prSet/>
      <dgm:spPr/>
      <dgm:t>
        <a:bodyPr/>
        <a:lstStyle/>
        <a:p>
          <a:endParaRPr lang="fr-CH"/>
        </a:p>
      </dgm:t>
    </dgm:pt>
    <dgm:pt modelId="{A11A8B0C-0FA9-40AB-A2BF-1E306115AF81}">
      <dgm:prSet phldrT="[Texte]" custT="1"/>
      <dgm:spPr/>
      <dgm:t>
        <a:bodyPr/>
        <a:lstStyle/>
        <a:p>
          <a:r>
            <a:rPr lang="fr-CH" sz="1600" kern="1200" dirty="0">
              <a:solidFill>
                <a:schemeClr val="tx1"/>
              </a:solidFill>
              <a:latin typeface="Myriad Pro" pitchFamily="34" charset="0"/>
              <a:ea typeface="+mn-ea"/>
              <a:cs typeface="+mn-cs"/>
            </a:rPr>
            <a:t>Ce que je dis </a:t>
          </a:r>
        </a:p>
      </dgm:t>
    </dgm:pt>
    <dgm:pt modelId="{6AD838BE-9B33-43BC-996C-C0C12509DD5B}" type="parTrans" cxnId="{F7D9381B-A83B-476E-A639-08E40CF86EF2}">
      <dgm:prSet/>
      <dgm:spPr/>
      <dgm:t>
        <a:bodyPr/>
        <a:lstStyle/>
        <a:p>
          <a:endParaRPr lang="fr-CH"/>
        </a:p>
      </dgm:t>
    </dgm:pt>
    <dgm:pt modelId="{9CA57EC8-ECFD-4D21-8A78-02F069C3B1C0}" type="sibTrans" cxnId="{F7D9381B-A83B-476E-A639-08E40CF86EF2}">
      <dgm:prSet/>
      <dgm:spPr/>
      <dgm:t>
        <a:bodyPr/>
        <a:lstStyle/>
        <a:p>
          <a:endParaRPr lang="fr-CH"/>
        </a:p>
      </dgm:t>
    </dgm:pt>
    <dgm:pt modelId="{80F275C3-9B9E-4171-A0E4-9DA344535A8C}">
      <dgm:prSet phldrT="[Texte]" phldr="1"/>
      <dgm:spPr/>
      <dgm:t>
        <a:bodyPr/>
        <a:lstStyle/>
        <a:p>
          <a:endParaRPr lang="fr-CH" dirty="0"/>
        </a:p>
      </dgm:t>
    </dgm:pt>
    <dgm:pt modelId="{E247C0FA-D041-44F2-9E03-C9AE60166A4D}" type="sibTrans" cxnId="{77B32EB4-22DC-453F-9B99-0513B572B930}">
      <dgm:prSet/>
      <dgm:spPr/>
      <dgm:t>
        <a:bodyPr/>
        <a:lstStyle/>
        <a:p>
          <a:endParaRPr lang="fr-CH"/>
        </a:p>
      </dgm:t>
    </dgm:pt>
    <dgm:pt modelId="{DF8DE26B-32AA-4965-BD86-12CBE8D1E9CD}" type="parTrans" cxnId="{77B32EB4-22DC-453F-9B99-0513B572B930}">
      <dgm:prSet/>
      <dgm:spPr/>
      <dgm:t>
        <a:bodyPr/>
        <a:lstStyle/>
        <a:p>
          <a:endParaRPr lang="fr-CH"/>
        </a:p>
      </dgm:t>
    </dgm:pt>
    <dgm:pt modelId="{9376AC98-995C-4CCB-98EA-78103CD2EC31}">
      <dgm:prSet phldrT="[Texte]" custT="1"/>
      <dgm:spPr/>
      <dgm:t>
        <a:bodyPr/>
        <a:lstStyle/>
        <a:p>
          <a:r>
            <a:rPr lang="fr-CH" sz="1800" b="1" kern="1200" dirty="0">
              <a:solidFill>
                <a:schemeClr val="tx1"/>
              </a:solidFill>
              <a:latin typeface="Myriad Pro" pitchFamily="34" charset="0"/>
              <a:ea typeface="+mn-ea"/>
              <a:cs typeface="+mn-cs"/>
            </a:rPr>
            <a:t>Ce que je dis </a:t>
          </a:r>
        </a:p>
      </dgm:t>
    </dgm:pt>
    <dgm:pt modelId="{450DD92D-AFF8-42FD-A9FC-FB7D99EA4FFA}" type="parTrans" cxnId="{94EEB182-4223-4FE7-BC7C-64399EF73FB0}">
      <dgm:prSet/>
      <dgm:spPr/>
      <dgm:t>
        <a:bodyPr/>
        <a:lstStyle/>
        <a:p>
          <a:endParaRPr lang="fr-CH"/>
        </a:p>
      </dgm:t>
    </dgm:pt>
    <dgm:pt modelId="{5EC769AB-FB24-4F6B-B5A3-82C1AED3382D}" type="sibTrans" cxnId="{94EEB182-4223-4FE7-BC7C-64399EF73FB0}">
      <dgm:prSet/>
      <dgm:spPr/>
      <dgm:t>
        <a:bodyPr/>
        <a:lstStyle/>
        <a:p>
          <a:endParaRPr lang="fr-CH"/>
        </a:p>
      </dgm:t>
    </dgm:pt>
    <dgm:pt modelId="{EA08710A-02E2-4256-A547-76B8F29FFD27}" type="pres">
      <dgm:prSet presAssocID="{15D82B77-2230-47D9-8248-95193A62B9A8}" presName="arrowDiagram" presStyleCnt="0">
        <dgm:presLayoutVars>
          <dgm:chMax val="5"/>
          <dgm:dir/>
          <dgm:resizeHandles val="exact"/>
        </dgm:presLayoutVars>
      </dgm:prSet>
      <dgm:spPr/>
    </dgm:pt>
    <dgm:pt modelId="{B6D21554-7BE1-4CF7-87C3-9B9C74785656}" type="pres">
      <dgm:prSet presAssocID="{15D82B77-2230-47D9-8248-95193A62B9A8}" presName="arrow" presStyleLbl="bgShp" presStyleIdx="0" presStyleCnt="1" custLinFactNeighborX="-46726" custLinFactNeighborY="377"/>
      <dgm:spPr>
        <a:solidFill>
          <a:srgbClr val="006699"/>
        </a:solidFill>
      </dgm:spPr>
    </dgm:pt>
    <dgm:pt modelId="{73A50303-45E2-4261-B422-AEF20CA592D3}" type="pres">
      <dgm:prSet presAssocID="{15D82B77-2230-47D9-8248-95193A62B9A8}" presName="arrowDiagram5" presStyleCnt="0"/>
      <dgm:spPr/>
    </dgm:pt>
    <dgm:pt modelId="{0259155B-13F7-4828-8C09-8809A3DA020C}" type="pres">
      <dgm:prSet presAssocID="{D4499E2B-0DA5-4F2F-8306-BB2917B6A5F7}" presName="bullet5a" presStyleLbl="node1" presStyleIdx="0" presStyleCnt="5" custLinFactX="-700000" custLinFactY="100000" custLinFactNeighborX="-798024" custLinFactNeighborY="191663"/>
      <dgm:spPr>
        <a:solidFill>
          <a:schemeClr val="accent6">
            <a:lumMod val="75000"/>
          </a:schemeClr>
        </a:solidFill>
      </dgm:spPr>
    </dgm:pt>
    <dgm:pt modelId="{89302C80-9283-4AD2-98ED-8D39596F19DF}" type="pres">
      <dgm:prSet presAssocID="{D4499E2B-0DA5-4F2F-8306-BB2917B6A5F7}" presName="textBox5a" presStyleLbl="revTx" presStyleIdx="0" presStyleCnt="5" custScaleX="449487" custScaleY="35075" custLinFactNeighborX="-81709" custLinFactNeighborY="13507">
        <dgm:presLayoutVars>
          <dgm:bulletEnabled val="1"/>
        </dgm:presLayoutVars>
      </dgm:prSet>
      <dgm:spPr/>
    </dgm:pt>
    <dgm:pt modelId="{31EDC97E-BD90-4641-8490-9350ED114628}" type="pres">
      <dgm:prSet presAssocID="{3848D8C4-6A60-4FCF-A301-5E4401EF11A5}" presName="bullet5b" presStyleLbl="node1" presStyleIdx="1" presStyleCnt="5" custLinFactX="-500000" custLinFactY="100000" custLinFactNeighborX="-579654" custLinFactNeighborY="119306"/>
      <dgm:spPr>
        <a:solidFill>
          <a:schemeClr val="accent6">
            <a:lumMod val="75000"/>
          </a:schemeClr>
        </a:solidFill>
      </dgm:spPr>
    </dgm:pt>
    <dgm:pt modelId="{CDB43318-5816-44E9-AC44-1323D16229BF}" type="pres">
      <dgm:prSet presAssocID="{3848D8C4-6A60-4FCF-A301-5E4401EF11A5}" presName="textBox5b" presStyleLbl="revTx" presStyleIdx="1" presStyleCnt="5" custScaleX="449487" custScaleY="18170" custLinFactNeighborX="-58138" custLinFactNeighborY="-2592">
        <dgm:presLayoutVars>
          <dgm:bulletEnabled val="1"/>
        </dgm:presLayoutVars>
      </dgm:prSet>
      <dgm:spPr/>
    </dgm:pt>
    <dgm:pt modelId="{22ECBD7B-BEA8-44AF-9ED7-18EBDC3ED7C1}" type="pres">
      <dgm:prSet presAssocID="{79E92558-ED65-4421-BBC5-17EBCC595683}" presName="bullet5c" presStyleLbl="node1" presStyleIdx="2" presStyleCnt="5" custLinFactX="-400000" custLinFactY="53880" custLinFactNeighborX="-491918" custLinFactNeighborY="100000"/>
      <dgm:spPr>
        <a:solidFill>
          <a:schemeClr val="accent6">
            <a:lumMod val="75000"/>
          </a:schemeClr>
        </a:solidFill>
      </dgm:spPr>
    </dgm:pt>
    <dgm:pt modelId="{AB574E00-02C7-4A0B-A601-F86ECB7CB152}" type="pres">
      <dgm:prSet presAssocID="{79E92558-ED65-4421-BBC5-17EBCC595683}" presName="textBox5c" presStyleLbl="revTx" presStyleIdx="2" presStyleCnt="5" custScaleX="449487" custScaleY="18170" custLinFactNeighborX="-38694" custLinFactNeighborY="-9558">
        <dgm:presLayoutVars>
          <dgm:bulletEnabled val="1"/>
        </dgm:presLayoutVars>
      </dgm:prSet>
      <dgm:spPr/>
    </dgm:pt>
    <dgm:pt modelId="{11E983FA-A06B-4C6F-AB01-807947270617}" type="pres">
      <dgm:prSet presAssocID="{A11A8B0C-0FA9-40AB-A2BF-1E306115AF81}" presName="bullet5d" presStyleLbl="node1" presStyleIdx="3" presStyleCnt="5" custLinFactX="-396073" custLinFactY="9665" custLinFactNeighborX="-400000" custLinFactNeighborY="100000"/>
      <dgm:spPr>
        <a:solidFill>
          <a:schemeClr val="accent6">
            <a:lumMod val="75000"/>
          </a:schemeClr>
        </a:solidFill>
      </dgm:spPr>
    </dgm:pt>
    <dgm:pt modelId="{D1027779-1FBB-4113-8F1E-74BF330F4D65}" type="pres">
      <dgm:prSet presAssocID="{A11A8B0C-0FA9-40AB-A2BF-1E306115AF81}" presName="textBox5d" presStyleLbl="revTx" presStyleIdx="3" presStyleCnt="5" custScaleX="449487" custScaleY="18170" custLinFactNeighborX="-57400" custLinFactNeighborY="-17686">
        <dgm:presLayoutVars>
          <dgm:bulletEnabled val="1"/>
        </dgm:presLayoutVars>
      </dgm:prSet>
      <dgm:spPr/>
    </dgm:pt>
    <dgm:pt modelId="{8787579E-C1A0-4557-BC2F-7BEF04925EF4}" type="pres">
      <dgm:prSet presAssocID="{9376AC98-995C-4CCB-98EA-78103CD2EC31}" presName="bullet5e" presStyleLbl="node1" presStyleIdx="4" presStyleCnt="5" custLinFactX="-100000" custLinFactNeighborX="-156765" custLinFactNeighborY="-28994"/>
      <dgm:spPr>
        <a:solidFill>
          <a:schemeClr val="accent6">
            <a:lumMod val="75000"/>
          </a:schemeClr>
        </a:solidFill>
        <a:ln>
          <a:solidFill>
            <a:schemeClr val="bg1"/>
          </a:solidFill>
        </a:ln>
      </dgm:spPr>
    </dgm:pt>
    <dgm:pt modelId="{19FD1999-2CC4-47D0-B2AD-5BB19A3EDA8E}" type="pres">
      <dgm:prSet presAssocID="{9376AC98-995C-4CCB-98EA-78103CD2EC31}" presName="textBox5e" presStyleLbl="revTx" presStyleIdx="4" presStyleCnt="5" custScaleX="273843" custScaleY="18170" custLinFactNeighborX="15981" custLinFactNeighborY="-41378">
        <dgm:presLayoutVars>
          <dgm:bulletEnabled val="1"/>
        </dgm:presLayoutVars>
      </dgm:prSet>
      <dgm:spPr/>
    </dgm:pt>
  </dgm:ptLst>
  <dgm:cxnLst>
    <dgm:cxn modelId="{28FD7F06-ACD7-4930-96BE-CE3C7BC2C2AB}" type="presOf" srcId="{A11A8B0C-0FA9-40AB-A2BF-1E306115AF81}" destId="{D1027779-1FBB-4113-8F1E-74BF330F4D65}" srcOrd="0" destOrd="0" presId="urn:microsoft.com/office/officeart/2005/8/layout/arrow2"/>
    <dgm:cxn modelId="{F7D9381B-A83B-476E-A639-08E40CF86EF2}" srcId="{15D82B77-2230-47D9-8248-95193A62B9A8}" destId="{A11A8B0C-0FA9-40AB-A2BF-1E306115AF81}" srcOrd="3" destOrd="0" parTransId="{6AD838BE-9B33-43BC-996C-C0C12509DD5B}" sibTransId="{9CA57EC8-ECFD-4D21-8A78-02F069C3B1C0}"/>
    <dgm:cxn modelId="{5954A32B-0FCD-4C05-A2BE-D57E4D15A40C}" srcId="{15D82B77-2230-47D9-8248-95193A62B9A8}" destId="{D3FF3B0B-C9AC-47DB-ADBC-FE8448C1EA5E}" srcOrd="7" destOrd="0" parTransId="{12C9A95A-E36B-4F07-9AF2-B85FD7B44969}" sibTransId="{1760DFDC-C8AB-434D-9C3A-808E94481727}"/>
    <dgm:cxn modelId="{D2C6BA3F-C082-4E76-BECF-CECF60E2A245}" type="presOf" srcId="{D4499E2B-0DA5-4F2F-8306-BB2917B6A5F7}" destId="{89302C80-9283-4AD2-98ED-8D39596F19DF}" srcOrd="0" destOrd="0" presId="urn:microsoft.com/office/officeart/2005/8/layout/arrow2"/>
    <dgm:cxn modelId="{3E419250-DD21-47C0-82D2-288D15F437FF}" type="presOf" srcId="{3848D8C4-6A60-4FCF-A301-5E4401EF11A5}" destId="{CDB43318-5816-44E9-AC44-1323D16229BF}" srcOrd="0" destOrd="0" presId="urn:microsoft.com/office/officeart/2005/8/layout/arrow2"/>
    <dgm:cxn modelId="{2976AF76-0B49-4369-BDC7-B0EC54E25957}" srcId="{15D82B77-2230-47D9-8248-95193A62B9A8}" destId="{3848D8C4-6A60-4FCF-A301-5E4401EF11A5}" srcOrd="1" destOrd="0" parTransId="{35445DBB-B382-4A76-ADDB-E0E38224A253}" sibTransId="{0E6703EC-32CB-481E-B52A-A850A138144F}"/>
    <dgm:cxn modelId="{6D5B1B7B-C6E0-4C95-9998-2E6B47A5D545}" srcId="{15D82B77-2230-47D9-8248-95193A62B9A8}" destId="{EC259951-A46C-4391-88D9-11EBC7DD1925}" srcOrd="8" destOrd="0" parTransId="{D2F63575-E58F-41E4-AB23-3772341C7CFA}" sibTransId="{D9C98311-746F-452A-AF93-3D9286E24865}"/>
    <dgm:cxn modelId="{D28C477F-C7A1-4015-895D-FEA8BB4CCCF4}" type="presOf" srcId="{9376AC98-995C-4CCB-98EA-78103CD2EC31}" destId="{19FD1999-2CC4-47D0-B2AD-5BB19A3EDA8E}" srcOrd="0" destOrd="0" presId="urn:microsoft.com/office/officeart/2005/8/layout/arrow2"/>
    <dgm:cxn modelId="{94EEB182-4223-4FE7-BC7C-64399EF73FB0}" srcId="{15D82B77-2230-47D9-8248-95193A62B9A8}" destId="{9376AC98-995C-4CCB-98EA-78103CD2EC31}" srcOrd="4" destOrd="0" parTransId="{450DD92D-AFF8-42FD-A9FC-FB7D99EA4FFA}" sibTransId="{5EC769AB-FB24-4F6B-B5A3-82C1AED3382D}"/>
    <dgm:cxn modelId="{2ABD8287-2712-41D1-B9A1-83391656B2AF}" srcId="{15D82B77-2230-47D9-8248-95193A62B9A8}" destId="{79E92558-ED65-4421-BBC5-17EBCC595683}" srcOrd="2" destOrd="0" parTransId="{22EA7728-C995-4AE6-A636-523F902A0753}" sibTransId="{0F5C7CCA-AEB8-41BD-94C4-309A5588AB93}"/>
    <dgm:cxn modelId="{6E0AFC8F-DE8F-4E11-B4ED-B072F6DB3611}" srcId="{15D82B77-2230-47D9-8248-95193A62B9A8}" destId="{99AF073F-3621-43E6-BA6C-30A70DE2C03E}" srcOrd="6" destOrd="0" parTransId="{0D2F5C33-14AF-4E37-BD69-30AEF84F23C8}" sibTransId="{1711E143-6B3A-4069-93AC-44847405BA15}"/>
    <dgm:cxn modelId="{052E1590-39B6-4802-AE0B-6BD02610922B}" srcId="{15D82B77-2230-47D9-8248-95193A62B9A8}" destId="{D4499E2B-0DA5-4F2F-8306-BB2917B6A5F7}" srcOrd="0" destOrd="0" parTransId="{2100D69D-55D5-4E0F-9046-491CB815B208}" sibTransId="{B41B7B3C-E59D-4286-A616-20C5270E66C5}"/>
    <dgm:cxn modelId="{3F52B190-1197-4DAB-8CA8-FA7333F0007A}" type="presOf" srcId="{15D82B77-2230-47D9-8248-95193A62B9A8}" destId="{EA08710A-02E2-4256-A547-76B8F29FFD27}" srcOrd="0" destOrd="0" presId="urn:microsoft.com/office/officeart/2005/8/layout/arrow2"/>
    <dgm:cxn modelId="{77B32EB4-22DC-453F-9B99-0513B572B930}" srcId="{15D82B77-2230-47D9-8248-95193A62B9A8}" destId="{80F275C3-9B9E-4171-A0E4-9DA344535A8C}" srcOrd="5" destOrd="0" parTransId="{DF8DE26B-32AA-4965-BD86-12CBE8D1E9CD}" sibTransId="{E247C0FA-D041-44F2-9E03-C9AE60166A4D}"/>
    <dgm:cxn modelId="{D5A007B7-AED6-4222-B452-822870854FED}" type="presOf" srcId="{79E92558-ED65-4421-BBC5-17EBCC595683}" destId="{AB574E00-02C7-4A0B-A601-F86ECB7CB152}" srcOrd="0" destOrd="0" presId="urn:microsoft.com/office/officeart/2005/8/layout/arrow2"/>
    <dgm:cxn modelId="{3712370C-F9C8-421B-9563-A17B55D76057}" type="presParOf" srcId="{EA08710A-02E2-4256-A547-76B8F29FFD27}" destId="{B6D21554-7BE1-4CF7-87C3-9B9C74785656}" srcOrd="0" destOrd="0" presId="urn:microsoft.com/office/officeart/2005/8/layout/arrow2"/>
    <dgm:cxn modelId="{D8A5908D-6336-43BC-A63F-AEA82D07BBED}" type="presParOf" srcId="{EA08710A-02E2-4256-A547-76B8F29FFD27}" destId="{73A50303-45E2-4261-B422-AEF20CA592D3}" srcOrd="1" destOrd="0" presId="urn:microsoft.com/office/officeart/2005/8/layout/arrow2"/>
    <dgm:cxn modelId="{44BE3134-A784-4AD8-8910-76B1D5DE1EDA}" type="presParOf" srcId="{73A50303-45E2-4261-B422-AEF20CA592D3}" destId="{0259155B-13F7-4828-8C09-8809A3DA020C}" srcOrd="0" destOrd="0" presId="urn:microsoft.com/office/officeart/2005/8/layout/arrow2"/>
    <dgm:cxn modelId="{B813D52C-D09F-411C-A5DA-D4191BF94E52}" type="presParOf" srcId="{73A50303-45E2-4261-B422-AEF20CA592D3}" destId="{89302C80-9283-4AD2-98ED-8D39596F19DF}" srcOrd="1" destOrd="0" presId="urn:microsoft.com/office/officeart/2005/8/layout/arrow2"/>
    <dgm:cxn modelId="{01499E75-3358-45D5-ACDC-29C6E6D8FDA2}" type="presParOf" srcId="{73A50303-45E2-4261-B422-AEF20CA592D3}" destId="{31EDC97E-BD90-4641-8490-9350ED114628}" srcOrd="2" destOrd="0" presId="urn:microsoft.com/office/officeart/2005/8/layout/arrow2"/>
    <dgm:cxn modelId="{64E3F2EC-CED2-4501-905F-17EEADF1B466}" type="presParOf" srcId="{73A50303-45E2-4261-B422-AEF20CA592D3}" destId="{CDB43318-5816-44E9-AC44-1323D16229BF}" srcOrd="3" destOrd="0" presId="urn:microsoft.com/office/officeart/2005/8/layout/arrow2"/>
    <dgm:cxn modelId="{D3E1BD02-1B68-4427-BA5D-CDA7C41061A6}" type="presParOf" srcId="{73A50303-45E2-4261-B422-AEF20CA592D3}" destId="{22ECBD7B-BEA8-44AF-9ED7-18EBDC3ED7C1}" srcOrd="4" destOrd="0" presId="urn:microsoft.com/office/officeart/2005/8/layout/arrow2"/>
    <dgm:cxn modelId="{1C320D36-C17C-4E47-B4C8-3612B3C823F5}" type="presParOf" srcId="{73A50303-45E2-4261-B422-AEF20CA592D3}" destId="{AB574E00-02C7-4A0B-A601-F86ECB7CB152}" srcOrd="5" destOrd="0" presId="urn:microsoft.com/office/officeart/2005/8/layout/arrow2"/>
    <dgm:cxn modelId="{FC502825-8DB0-4213-8046-FC86F0768869}" type="presParOf" srcId="{73A50303-45E2-4261-B422-AEF20CA592D3}" destId="{11E983FA-A06B-4C6F-AB01-807947270617}" srcOrd="6" destOrd="0" presId="urn:microsoft.com/office/officeart/2005/8/layout/arrow2"/>
    <dgm:cxn modelId="{F8195226-EC42-4BE5-A247-15478AF435AE}" type="presParOf" srcId="{73A50303-45E2-4261-B422-AEF20CA592D3}" destId="{D1027779-1FBB-4113-8F1E-74BF330F4D65}" srcOrd="7" destOrd="0" presId="urn:microsoft.com/office/officeart/2005/8/layout/arrow2"/>
    <dgm:cxn modelId="{146F2449-C602-44F9-BEA3-7BE0179E9946}" type="presParOf" srcId="{73A50303-45E2-4261-B422-AEF20CA592D3}" destId="{8787579E-C1A0-4557-BC2F-7BEF04925EF4}" srcOrd="8" destOrd="0" presId="urn:microsoft.com/office/officeart/2005/8/layout/arrow2"/>
    <dgm:cxn modelId="{B9CA8EFC-A482-4702-9A58-DBCC73BA47ED}" type="presParOf" srcId="{73A50303-45E2-4261-B422-AEF20CA592D3}" destId="{19FD1999-2CC4-47D0-B2AD-5BB19A3EDA8E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C7FA6A-2FF0-41E2-815D-B2009CD011C2}" type="doc">
      <dgm:prSet loTypeId="urn:microsoft.com/office/officeart/2005/8/layout/arrow2" loCatId="process" qsTypeId="urn:microsoft.com/office/officeart/2005/8/quickstyle/simple1" qsCatId="simple" csTypeId="urn:microsoft.com/office/officeart/2005/8/colors/accent2_1" csCatId="accent2" phldr="1"/>
      <dgm:spPr/>
    </dgm:pt>
    <dgm:pt modelId="{E514F32A-3FCD-4F13-8D3D-A8D6D1EFA337}">
      <dgm:prSet phldrT="[Texte]" custT="1"/>
      <dgm:spPr/>
      <dgm:t>
        <a:bodyPr/>
        <a:lstStyle/>
        <a:p>
          <a:r>
            <a:rPr lang="fr-CH" sz="1600" kern="1200" dirty="0">
              <a:latin typeface="Myriad Pro" pitchFamily="34" charset="0"/>
              <a:ea typeface="+mn-ea"/>
              <a:cs typeface="+mn-cs"/>
            </a:rPr>
            <a:t>Ce que vous croyez en comprendre</a:t>
          </a:r>
        </a:p>
      </dgm:t>
    </dgm:pt>
    <dgm:pt modelId="{F4290167-9EB4-4E4B-B5EA-80D63C6BBD82}" type="parTrans" cxnId="{E2C06015-E68E-4F58-9031-D3C02B9AF014}">
      <dgm:prSet/>
      <dgm:spPr/>
      <dgm:t>
        <a:bodyPr/>
        <a:lstStyle/>
        <a:p>
          <a:endParaRPr lang="fr-CH"/>
        </a:p>
      </dgm:t>
    </dgm:pt>
    <dgm:pt modelId="{DDC17020-43A9-40D7-8895-BDF53E155AC2}" type="sibTrans" cxnId="{E2C06015-E68E-4F58-9031-D3C02B9AF014}">
      <dgm:prSet/>
      <dgm:spPr/>
      <dgm:t>
        <a:bodyPr/>
        <a:lstStyle/>
        <a:p>
          <a:endParaRPr lang="fr-CH"/>
        </a:p>
      </dgm:t>
    </dgm:pt>
    <dgm:pt modelId="{765ABA8B-6BAF-4965-A21C-567903930DC1}">
      <dgm:prSet phldrT="[Texte]" custT="1"/>
      <dgm:spPr/>
      <dgm:t>
        <a:bodyPr/>
        <a:lstStyle/>
        <a:p>
          <a:r>
            <a:rPr lang="fr-CH" sz="1600" kern="1200" dirty="0">
              <a:latin typeface="Myriad Pro" pitchFamily="34" charset="0"/>
              <a:ea typeface="+mn-ea"/>
              <a:cs typeface="+mn-cs"/>
            </a:rPr>
            <a:t>Ce que vous voulez en comprendre</a:t>
          </a:r>
        </a:p>
      </dgm:t>
    </dgm:pt>
    <dgm:pt modelId="{19BF3BC9-1A69-4962-AB5C-C07C76689E0B}" type="parTrans" cxnId="{E7A27BD0-D6E0-4996-A907-644C3E44751F}">
      <dgm:prSet/>
      <dgm:spPr/>
      <dgm:t>
        <a:bodyPr/>
        <a:lstStyle/>
        <a:p>
          <a:endParaRPr lang="fr-CH"/>
        </a:p>
      </dgm:t>
    </dgm:pt>
    <dgm:pt modelId="{32AEDEBF-0CBB-463F-89E0-E198047F9EE0}" type="sibTrans" cxnId="{E7A27BD0-D6E0-4996-A907-644C3E44751F}">
      <dgm:prSet/>
      <dgm:spPr/>
      <dgm:t>
        <a:bodyPr/>
        <a:lstStyle/>
        <a:p>
          <a:endParaRPr lang="fr-CH"/>
        </a:p>
      </dgm:t>
    </dgm:pt>
    <dgm:pt modelId="{123F7A67-2D07-4D2D-BB28-8187CB337A72}">
      <dgm:prSet phldrT="[Texte]" custT="1"/>
      <dgm:spPr/>
      <dgm:t>
        <a:bodyPr/>
        <a:lstStyle/>
        <a:p>
          <a:r>
            <a:rPr lang="fr-CH" sz="1800" b="1" kern="1200" dirty="0">
              <a:latin typeface="Myriad Pro" pitchFamily="34" charset="0"/>
              <a:ea typeface="+mn-ea"/>
              <a:cs typeface="+mn-cs"/>
            </a:rPr>
            <a:t>Ce que vous comprenez</a:t>
          </a:r>
        </a:p>
      </dgm:t>
    </dgm:pt>
    <dgm:pt modelId="{167CAA86-E5E4-4910-AF83-C12C9A1A8F6D}" type="parTrans" cxnId="{9E30EDCF-547B-4BBA-AB6A-D39126FE90B7}">
      <dgm:prSet/>
      <dgm:spPr/>
      <dgm:t>
        <a:bodyPr/>
        <a:lstStyle/>
        <a:p>
          <a:endParaRPr lang="fr-CH"/>
        </a:p>
      </dgm:t>
    </dgm:pt>
    <dgm:pt modelId="{DC68A305-9860-420B-9FDA-7676B689FBC1}" type="sibTrans" cxnId="{9E30EDCF-547B-4BBA-AB6A-D39126FE90B7}">
      <dgm:prSet/>
      <dgm:spPr/>
      <dgm:t>
        <a:bodyPr/>
        <a:lstStyle/>
        <a:p>
          <a:endParaRPr lang="fr-CH"/>
        </a:p>
      </dgm:t>
    </dgm:pt>
    <dgm:pt modelId="{F8D7436F-12E1-4F28-95E4-FB7224AD8D0B}" type="pres">
      <dgm:prSet presAssocID="{AEC7FA6A-2FF0-41E2-815D-B2009CD011C2}" presName="arrowDiagram" presStyleCnt="0">
        <dgm:presLayoutVars>
          <dgm:chMax val="5"/>
          <dgm:dir/>
          <dgm:resizeHandles val="exact"/>
        </dgm:presLayoutVars>
      </dgm:prSet>
      <dgm:spPr/>
    </dgm:pt>
    <dgm:pt modelId="{C0571D59-EC48-490A-BE90-15A33DEE3AFF}" type="pres">
      <dgm:prSet presAssocID="{AEC7FA6A-2FF0-41E2-815D-B2009CD011C2}" presName="arrow" presStyleLbl="bgShp" presStyleIdx="0" presStyleCnt="1" custAng="10800000" custLinFactNeighborX="-22672" custLinFactNeighborY="-1042"/>
      <dgm:spPr/>
    </dgm:pt>
    <dgm:pt modelId="{4CCEF90C-B7C5-4DDC-B2EE-9CF524B381CC}" type="pres">
      <dgm:prSet presAssocID="{AEC7FA6A-2FF0-41E2-815D-B2009CD011C2}" presName="arrowDiagram3" presStyleCnt="0"/>
      <dgm:spPr/>
    </dgm:pt>
    <dgm:pt modelId="{AE58E0CE-2CB0-412E-976E-45995953BDB2}" type="pres">
      <dgm:prSet presAssocID="{E514F32A-3FCD-4F13-8D3D-A8D6D1EFA337}" presName="bullet3a" presStyleLbl="node1" presStyleIdx="0" presStyleCnt="3" custLinFactX="940054" custLinFactY="-500000" custLinFactNeighborX="1000000" custLinFactNeighborY="-571151"/>
      <dgm:spPr/>
    </dgm:pt>
    <dgm:pt modelId="{CBA035EB-CE1D-452A-AEB0-8B56AEDF3859}" type="pres">
      <dgm:prSet presAssocID="{E514F32A-3FCD-4F13-8D3D-A8D6D1EFA337}" presName="textBox3a" presStyleLbl="revTx" presStyleIdx="0" presStyleCnt="3" custScaleX="226424" custScaleY="75635" custLinFactX="100000" custLinFactY="-73566" custLinFactNeighborX="198139" custLinFactNeighborY="-100000">
        <dgm:presLayoutVars>
          <dgm:bulletEnabled val="1"/>
        </dgm:presLayoutVars>
      </dgm:prSet>
      <dgm:spPr/>
    </dgm:pt>
    <dgm:pt modelId="{F41EFAF3-6C23-43E9-A0A1-D94549BC006F}" type="pres">
      <dgm:prSet presAssocID="{765ABA8B-6BAF-4965-A21C-567903930DC1}" presName="bullet3b" presStyleLbl="node1" presStyleIdx="1" presStyleCnt="3" custLinFactX="48313" custLinFactNeighborX="100000" custLinFactNeighborY="45907"/>
      <dgm:spPr/>
    </dgm:pt>
    <dgm:pt modelId="{D8BE34EF-7C1E-46BA-B1DC-B489D195B217}" type="pres">
      <dgm:prSet presAssocID="{765ABA8B-6BAF-4965-A21C-567903930DC1}" presName="textBox3b" presStyleLbl="revTx" presStyleIdx="1" presStyleCnt="3" custScaleX="293696" custScaleY="37201" custLinFactX="55805" custLinFactNeighborX="100000" custLinFactNeighborY="-20992">
        <dgm:presLayoutVars>
          <dgm:bulletEnabled val="1"/>
        </dgm:presLayoutVars>
      </dgm:prSet>
      <dgm:spPr/>
    </dgm:pt>
    <dgm:pt modelId="{0BA1717D-81D2-430C-B16A-00D333AA3F6D}" type="pres">
      <dgm:prSet presAssocID="{123F7A67-2D07-4D2D-BB28-8187CB337A72}" presName="bullet3c" presStyleLbl="node1" presStyleIdx="2" presStyleCnt="3" custLinFactX="-411621" custLinFactY="193135" custLinFactNeighborX="-500000" custLinFactNeighborY="200000"/>
      <dgm:spPr/>
    </dgm:pt>
    <dgm:pt modelId="{68B4CF99-9228-4963-9B95-F60F874E3D9C}" type="pres">
      <dgm:prSet presAssocID="{123F7A67-2D07-4D2D-BB28-8187CB337A72}" presName="textBox3c" presStyleLbl="revTx" presStyleIdx="2" presStyleCnt="3" custScaleX="295438" custScaleY="15803" custLinFactX="-30052" custLinFactNeighborX="-100000" custLinFactNeighborY="29112">
        <dgm:presLayoutVars>
          <dgm:bulletEnabled val="1"/>
        </dgm:presLayoutVars>
      </dgm:prSet>
      <dgm:spPr/>
    </dgm:pt>
  </dgm:ptLst>
  <dgm:cxnLst>
    <dgm:cxn modelId="{E2C06015-E68E-4F58-9031-D3C02B9AF014}" srcId="{AEC7FA6A-2FF0-41E2-815D-B2009CD011C2}" destId="{E514F32A-3FCD-4F13-8D3D-A8D6D1EFA337}" srcOrd="0" destOrd="0" parTransId="{F4290167-9EB4-4E4B-B5EA-80D63C6BBD82}" sibTransId="{DDC17020-43A9-40D7-8895-BDF53E155AC2}"/>
    <dgm:cxn modelId="{66CBB02F-3818-467F-825D-627E73BFB7CF}" type="presOf" srcId="{AEC7FA6A-2FF0-41E2-815D-B2009CD011C2}" destId="{F8D7436F-12E1-4F28-95E4-FB7224AD8D0B}" srcOrd="0" destOrd="0" presId="urn:microsoft.com/office/officeart/2005/8/layout/arrow2"/>
    <dgm:cxn modelId="{165C454C-C23F-4967-9290-0767DBF4DCD8}" type="presOf" srcId="{765ABA8B-6BAF-4965-A21C-567903930DC1}" destId="{D8BE34EF-7C1E-46BA-B1DC-B489D195B217}" srcOrd="0" destOrd="0" presId="urn:microsoft.com/office/officeart/2005/8/layout/arrow2"/>
    <dgm:cxn modelId="{9E34204D-718D-4012-BD00-86053702C84D}" type="presOf" srcId="{E514F32A-3FCD-4F13-8D3D-A8D6D1EFA337}" destId="{CBA035EB-CE1D-452A-AEB0-8B56AEDF3859}" srcOrd="0" destOrd="0" presId="urn:microsoft.com/office/officeart/2005/8/layout/arrow2"/>
    <dgm:cxn modelId="{0272748A-3D0E-45DC-9F51-A3DD11E75358}" type="presOf" srcId="{123F7A67-2D07-4D2D-BB28-8187CB337A72}" destId="{68B4CF99-9228-4963-9B95-F60F874E3D9C}" srcOrd="0" destOrd="0" presId="urn:microsoft.com/office/officeart/2005/8/layout/arrow2"/>
    <dgm:cxn modelId="{9E30EDCF-547B-4BBA-AB6A-D39126FE90B7}" srcId="{AEC7FA6A-2FF0-41E2-815D-B2009CD011C2}" destId="{123F7A67-2D07-4D2D-BB28-8187CB337A72}" srcOrd="2" destOrd="0" parTransId="{167CAA86-E5E4-4910-AF83-C12C9A1A8F6D}" sibTransId="{DC68A305-9860-420B-9FDA-7676B689FBC1}"/>
    <dgm:cxn modelId="{E7A27BD0-D6E0-4996-A907-644C3E44751F}" srcId="{AEC7FA6A-2FF0-41E2-815D-B2009CD011C2}" destId="{765ABA8B-6BAF-4965-A21C-567903930DC1}" srcOrd="1" destOrd="0" parTransId="{19BF3BC9-1A69-4962-AB5C-C07C76689E0B}" sibTransId="{32AEDEBF-0CBB-463F-89E0-E198047F9EE0}"/>
    <dgm:cxn modelId="{A90BAB8E-A4ED-41B2-BBDB-6D245BD5B10A}" type="presParOf" srcId="{F8D7436F-12E1-4F28-95E4-FB7224AD8D0B}" destId="{C0571D59-EC48-490A-BE90-15A33DEE3AFF}" srcOrd="0" destOrd="0" presId="urn:microsoft.com/office/officeart/2005/8/layout/arrow2"/>
    <dgm:cxn modelId="{596D8B9A-A8DA-4C80-BF97-DDB3C595EA7A}" type="presParOf" srcId="{F8D7436F-12E1-4F28-95E4-FB7224AD8D0B}" destId="{4CCEF90C-B7C5-4DDC-B2EE-9CF524B381CC}" srcOrd="1" destOrd="0" presId="urn:microsoft.com/office/officeart/2005/8/layout/arrow2"/>
    <dgm:cxn modelId="{8BD9DEDA-7B58-43C0-99D1-D69B25F1A0EE}" type="presParOf" srcId="{4CCEF90C-B7C5-4DDC-B2EE-9CF524B381CC}" destId="{AE58E0CE-2CB0-412E-976E-45995953BDB2}" srcOrd="0" destOrd="0" presId="urn:microsoft.com/office/officeart/2005/8/layout/arrow2"/>
    <dgm:cxn modelId="{02D7FE3E-324A-4BED-898C-96E9F16E710C}" type="presParOf" srcId="{4CCEF90C-B7C5-4DDC-B2EE-9CF524B381CC}" destId="{CBA035EB-CE1D-452A-AEB0-8B56AEDF3859}" srcOrd="1" destOrd="0" presId="urn:microsoft.com/office/officeart/2005/8/layout/arrow2"/>
    <dgm:cxn modelId="{83F2B51B-7A84-4993-B7C4-1AA4C4836887}" type="presParOf" srcId="{4CCEF90C-B7C5-4DDC-B2EE-9CF524B381CC}" destId="{F41EFAF3-6C23-43E9-A0A1-D94549BC006F}" srcOrd="2" destOrd="0" presId="urn:microsoft.com/office/officeart/2005/8/layout/arrow2"/>
    <dgm:cxn modelId="{AB98C88E-A160-49EF-A42B-DD9F2BCB9C87}" type="presParOf" srcId="{4CCEF90C-B7C5-4DDC-B2EE-9CF524B381CC}" destId="{D8BE34EF-7C1E-46BA-B1DC-B489D195B217}" srcOrd="3" destOrd="0" presId="urn:microsoft.com/office/officeart/2005/8/layout/arrow2"/>
    <dgm:cxn modelId="{BBF5ECA1-4237-4D8C-90CD-BBE9BD003A63}" type="presParOf" srcId="{4CCEF90C-B7C5-4DDC-B2EE-9CF524B381CC}" destId="{0BA1717D-81D2-430C-B16A-00D333AA3F6D}" srcOrd="4" destOrd="0" presId="urn:microsoft.com/office/officeart/2005/8/layout/arrow2"/>
    <dgm:cxn modelId="{4DDCAC94-1E95-420B-8C77-2A08F89C8076}" type="presParOf" srcId="{4CCEF90C-B7C5-4DDC-B2EE-9CF524B381CC}" destId="{68B4CF99-9228-4963-9B95-F60F874E3D9C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D59B30-7584-406D-B388-D599EA47813F}" type="doc">
      <dgm:prSet loTypeId="urn:microsoft.com/office/officeart/2005/8/layout/pyramid1" loCatId="pyramid" qsTypeId="urn:microsoft.com/office/officeart/2005/8/quickstyle/simple2" qsCatId="simple" csTypeId="urn:microsoft.com/office/officeart/2005/8/colors/accent3_4" csCatId="accent3" phldr="1"/>
      <dgm:spPr/>
    </dgm:pt>
    <dgm:pt modelId="{3DB095D1-9A7F-4EB1-B8E8-55F4929B1377}">
      <dgm:prSet phldrT="[Texte]" custT="1"/>
      <dgm:spPr/>
      <dgm:t>
        <a:bodyPr/>
        <a:lstStyle/>
        <a:p>
          <a:endParaRPr lang="fr-CH" sz="1400" kern="1200" dirty="0">
            <a:latin typeface="Myriad Pro" pitchFamily="34" charset="0"/>
            <a:ea typeface="+mn-ea"/>
            <a:cs typeface="+mn-cs"/>
          </a:endParaRPr>
        </a:p>
        <a:p>
          <a:r>
            <a:rPr lang="fr-CH" sz="1400" kern="1200" dirty="0">
              <a:latin typeface="Myriad Pro" pitchFamily="34" charset="0"/>
              <a:ea typeface="+mn-ea"/>
              <a:cs typeface="+mn-cs"/>
            </a:rPr>
            <a:t>Lire</a:t>
          </a:r>
        </a:p>
      </dgm:t>
    </dgm:pt>
    <dgm:pt modelId="{D671293D-7D54-432A-8508-4684DA67B845}" type="parTrans" cxnId="{67DEEE0D-6322-484F-9A8E-CFDACC37AEDC}">
      <dgm:prSet/>
      <dgm:spPr/>
      <dgm:t>
        <a:bodyPr/>
        <a:lstStyle/>
        <a:p>
          <a:endParaRPr lang="fr-CH"/>
        </a:p>
      </dgm:t>
    </dgm:pt>
    <dgm:pt modelId="{4D20D6AC-46E8-4478-86BF-40D35A43B6AF}" type="sibTrans" cxnId="{67DEEE0D-6322-484F-9A8E-CFDACC37AEDC}">
      <dgm:prSet/>
      <dgm:spPr/>
      <dgm:t>
        <a:bodyPr/>
        <a:lstStyle/>
        <a:p>
          <a:endParaRPr lang="fr-CH"/>
        </a:p>
      </dgm:t>
    </dgm:pt>
    <dgm:pt modelId="{4D6E44EE-FB09-44BA-9807-AC2FD12526FE}">
      <dgm:prSet phldrT="[Texte]" custT="1"/>
      <dgm:spPr/>
      <dgm:t>
        <a:bodyPr/>
        <a:lstStyle/>
        <a:p>
          <a:r>
            <a:rPr lang="fr-CH" sz="1400" kern="1200" dirty="0">
              <a:latin typeface="Myriad Pro" pitchFamily="34" charset="0"/>
              <a:ea typeface="+mn-ea"/>
              <a:cs typeface="+mn-cs"/>
            </a:rPr>
            <a:t>Ecouter</a:t>
          </a:r>
        </a:p>
      </dgm:t>
    </dgm:pt>
    <dgm:pt modelId="{B0BCAEDE-C797-414B-9B88-91C809779CA4}" type="parTrans" cxnId="{095C393C-F5AA-4B07-886F-E61DB7FBFE30}">
      <dgm:prSet/>
      <dgm:spPr/>
      <dgm:t>
        <a:bodyPr/>
        <a:lstStyle/>
        <a:p>
          <a:endParaRPr lang="fr-CH"/>
        </a:p>
      </dgm:t>
    </dgm:pt>
    <dgm:pt modelId="{CD7342C1-D444-428B-9C6B-668674AB47A5}" type="sibTrans" cxnId="{095C393C-F5AA-4B07-886F-E61DB7FBFE30}">
      <dgm:prSet/>
      <dgm:spPr/>
      <dgm:t>
        <a:bodyPr/>
        <a:lstStyle/>
        <a:p>
          <a:endParaRPr lang="fr-CH"/>
        </a:p>
      </dgm:t>
    </dgm:pt>
    <dgm:pt modelId="{C7CE274B-DE1C-4E01-B0EB-DEC13744C11C}">
      <dgm:prSet phldrT="[Texte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fr-CH" sz="1400" kern="1200" dirty="0">
              <a:latin typeface="Myriad Pro" pitchFamily="34" charset="0"/>
              <a:ea typeface="+mn-ea"/>
              <a:cs typeface="+mn-cs"/>
            </a:rPr>
            <a:t>Regarder des images</a:t>
          </a:r>
        </a:p>
      </dgm:t>
    </dgm:pt>
    <dgm:pt modelId="{21A3DD7E-8954-43AC-A5B4-7F7E0D916427}" type="parTrans" cxnId="{3764DA6E-A07B-4D74-BD7D-47B415A72F51}">
      <dgm:prSet/>
      <dgm:spPr/>
      <dgm:t>
        <a:bodyPr/>
        <a:lstStyle/>
        <a:p>
          <a:endParaRPr lang="fr-CH"/>
        </a:p>
      </dgm:t>
    </dgm:pt>
    <dgm:pt modelId="{2ECDE61F-0392-4B45-B0B5-356624F747A5}" type="sibTrans" cxnId="{3764DA6E-A07B-4D74-BD7D-47B415A72F51}">
      <dgm:prSet/>
      <dgm:spPr/>
      <dgm:t>
        <a:bodyPr/>
        <a:lstStyle/>
        <a:p>
          <a:endParaRPr lang="fr-CH"/>
        </a:p>
      </dgm:t>
    </dgm:pt>
    <dgm:pt modelId="{29CB8381-5CFA-4A66-9643-4C0E2907BE0B}">
      <dgm:prSet custT="1"/>
      <dgm:spPr/>
      <dgm:t>
        <a:bodyPr/>
        <a:lstStyle/>
        <a:p>
          <a:r>
            <a:rPr lang="fr-CH" sz="1400" kern="1200" dirty="0">
              <a:latin typeface="Myriad Pro" pitchFamily="34" charset="0"/>
              <a:ea typeface="+mn-ea"/>
              <a:cs typeface="+mn-cs"/>
            </a:rPr>
            <a:t>Regarder des vidéos</a:t>
          </a:r>
        </a:p>
      </dgm:t>
    </dgm:pt>
    <dgm:pt modelId="{0DFC1B81-9A5A-4D55-83C6-52C850EB145F}" type="parTrans" cxnId="{29719B8D-942E-4212-856B-48B8F2E65456}">
      <dgm:prSet/>
      <dgm:spPr/>
      <dgm:t>
        <a:bodyPr/>
        <a:lstStyle/>
        <a:p>
          <a:endParaRPr lang="fr-CH"/>
        </a:p>
      </dgm:t>
    </dgm:pt>
    <dgm:pt modelId="{0EB3A15B-40C7-4DD0-A656-1FCDF239D3EC}" type="sibTrans" cxnId="{29719B8D-942E-4212-856B-48B8F2E65456}">
      <dgm:prSet/>
      <dgm:spPr/>
      <dgm:t>
        <a:bodyPr/>
        <a:lstStyle/>
        <a:p>
          <a:endParaRPr lang="fr-CH"/>
        </a:p>
      </dgm:t>
    </dgm:pt>
    <dgm:pt modelId="{1C8910A6-13C3-404D-BC59-350F64C8ECFE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fr-CH" sz="1400" kern="1200" dirty="0">
              <a:latin typeface="Myriad Pro" pitchFamily="34" charset="0"/>
              <a:ea typeface="+mn-ea"/>
              <a:cs typeface="+mn-cs"/>
            </a:rPr>
            <a:t>Assister à des expositions/sites</a:t>
          </a:r>
        </a:p>
      </dgm:t>
    </dgm:pt>
    <dgm:pt modelId="{C37F923D-34E1-4DF3-A3A1-4586CF0AA1D9}" type="parTrans" cxnId="{B0BD1F97-F9D0-4249-84A7-1BBDDD4BDFCE}">
      <dgm:prSet/>
      <dgm:spPr/>
      <dgm:t>
        <a:bodyPr/>
        <a:lstStyle/>
        <a:p>
          <a:endParaRPr lang="fr-CH"/>
        </a:p>
      </dgm:t>
    </dgm:pt>
    <dgm:pt modelId="{4A93768C-EA01-46A5-AFFB-4ABEBB3BC61B}" type="sibTrans" cxnId="{B0BD1F97-F9D0-4249-84A7-1BBDDD4BDFCE}">
      <dgm:prSet/>
      <dgm:spPr/>
      <dgm:t>
        <a:bodyPr/>
        <a:lstStyle/>
        <a:p>
          <a:endParaRPr lang="fr-CH"/>
        </a:p>
      </dgm:t>
    </dgm:pt>
    <dgm:pt modelId="{E274D048-831E-4A9B-9E34-E5F917BB2431}">
      <dgm:prSet custT="1"/>
      <dgm:spPr/>
      <dgm:t>
        <a:bodyPr/>
        <a:lstStyle/>
        <a:p>
          <a:r>
            <a:rPr lang="fr-CH" sz="1400" kern="1200">
              <a:latin typeface="Myriad Pro" pitchFamily="34" charset="0"/>
              <a:ea typeface="+mn-ea"/>
              <a:cs typeface="+mn-cs"/>
            </a:rPr>
            <a:t>Regarder une démonstration </a:t>
          </a:r>
          <a:endParaRPr lang="fr-CH" sz="1400" kern="1200" dirty="0">
            <a:latin typeface="Myriad Pro" pitchFamily="34" charset="0"/>
            <a:ea typeface="+mn-ea"/>
            <a:cs typeface="+mn-cs"/>
          </a:endParaRPr>
        </a:p>
      </dgm:t>
    </dgm:pt>
    <dgm:pt modelId="{27236EC2-88F1-4FD0-A3AB-A5CE27980D8D}" type="parTrans" cxnId="{C0382D58-C0A5-48C7-BF09-26ADBFC4BADD}">
      <dgm:prSet/>
      <dgm:spPr/>
      <dgm:t>
        <a:bodyPr/>
        <a:lstStyle/>
        <a:p>
          <a:endParaRPr lang="fr-CH"/>
        </a:p>
      </dgm:t>
    </dgm:pt>
    <dgm:pt modelId="{0EA21CC8-9436-46BA-9521-DCE40E1D6973}" type="sibTrans" cxnId="{C0382D58-C0A5-48C7-BF09-26ADBFC4BADD}">
      <dgm:prSet/>
      <dgm:spPr/>
      <dgm:t>
        <a:bodyPr/>
        <a:lstStyle/>
        <a:p>
          <a:endParaRPr lang="fr-CH"/>
        </a:p>
      </dgm:t>
    </dgm:pt>
    <dgm:pt modelId="{9BF47970-63C8-47C8-8ADC-BA7908988A1E}">
      <dgm:prSet custT="1"/>
      <dgm:spPr/>
      <dgm:t>
        <a:bodyPr/>
        <a:lstStyle/>
        <a:p>
          <a:r>
            <a:rPr lang="fr-CH" sz="1400" kern="1200">
              <a:latin typeface="Myriad Pro" pitchFamily="34" charset="0"/>
              <a:ea typeface="+mn-ea"/>
              <a:cs typeface="+mn-cs"/>
            </a:rPr>
            <a:t>Participer à un atelier pratique </a:t>
          </a:r>
          <a:endParaRPr lang="fr-CH" sz="1400" kern="1200" dirty="0">
            <a:latin typeface="Myriad Pro" pitchFamily="34" charset="0"/>
            <a:ea typeface="+mn-ea"/>
            <a:cs typeface="+mn-cs"/>
          </a:endParaRPr>
        </a:p>
      </dgm:t>
    </dgm:pt>
    <dgm:pt modelId="{16803A43-9416-464B-BAF2-C22B12B87D4A}" type="parTrans" cxnId="{BB73E39F-1B1C-43E4-AE84-EC3BA1156857}">
      <dgm:prSet/>
      <dgm:spPr/>
      <dgm:t>
        <a:bodyPr/>
        <a:lstStyle/>
        <a:p>
          <a:endParaRPr lang="fr-CH"/>
        </a:p>
      </dgm:t>
    </dgm:pt>
    <dgm:pt modelId="{9F62AC3C-825D-4761-8C2D-6A81650ABE2E}" type="sibTrans" cxnId="{BB73E39F-1B1C-43E4-AE84-EC3BA1156857}">
      <dgm:prSet/>
      <dgm:spPr/>
      <dgm:t>
        <a:bodyPr/>
        <a:lstStyle/>
        <a:p>
          <a:endParaRPr lang="fr-CH"/>
        </a:p>
      </dgm:t>
    </dgm:pt>
    <dgm:pt modelId="{9936EFBE-959C-474D-AA0E-14E432EBDAF7}">
      <dgm:prSet custT="1"/>
      <dgm:spPr/>
      <dgm:t>
        <a:bodyPr/>
        <a:lstStyle/>
        <a:p>
          <a:r>
            <a:rPr lang="fr-CH" sz="1400" kern="1200">
              <a:latin typeface="Myriad Pro" pitchFamily="34" charset="0"/>
              <a:ea typeface="+mn-ea"/>
              <a:cs typeface="+mn-cs"/>
            </a:rPr>
            <a:t>Concevoir une leçon collaborative</a:t>
          </a:r>
          <a:endParaRPr lang="fr-CH" sz="1400" kern="1200" dirty="0">
            <a:latin typeface="Myriad Pro" pitchFamily="34" charset="0"/>
            <a:ea typeface="+mn-ea"/>
            <a:cs typeface="+mn-cs"/>
          </a:endParaRPr>
        </a:p>
      </dgm:t>
    </dgm:pt>
    <dgm:pt modelId="{4C2E8F52-F22A-43C0-8B3B-DECAF64D8350}" type="parTrans" cxnId="{3AC8E328-9625-45B8-82A7-7C814B6266BF}">
      <dgm:prSet/>
      <dgm:spPr/>
      <dgm:t>
        <a:bodyPr/>
        <a:lstStyle/>
        <a:p>
          <a:endParaRPr lang="fr-CH"/>
        </a:p>
      </dgm:t>
    </dgm:pt>
    <dgm:pt modelId="{F5DF092D-3358-43A3-ACE3-BD47FDC95288}" type="sibTrans" cxnId="{3AC8E328-9625-45B8-82A7-7C814B6266BF}">
      <dgm:prSet/>
      <dgm:spPr/>
      <dgm:t>
        <a:bodyPr/>
        <a:lstStyle/>
        <a:p>
          <a:endParaRPr lang="fr-CH"/>
        </a:p>
      </dgm:t>
    </dgm:pt>
    <dgm:pt modelId="{B22911D9-4107-4CBE-AF01-E5378BCCEC95}">
      <dgm:prSet custT="1"/>
      <dgm:spPr/>
      <dgm:t>
        <a:bodyPr/>
        <a:lstStyle/>
        <a:p>
          <a:r>
            <a:rPr lang="fr-CH" sz="1400" kern="1200">
              <a:latin typeface="Myriad Pro" pitchFamily="34" charset="0"/>
              <a:ea typeface="+mn-ea"/>
              <a:cs typeface="+mn-cs"/>
            </a:rPr>
            <a:t>Simuler, modéliser, ou expérimenter une leçon </a:t>
          </a:r>
          <a:endParaRPr lang="fr-CH" sz="1400" kern="1200" dirty="0">
            <a:latin typeface="Myriad Pro" pitchFamily="34" charset="0"/>
            <a:ea typeface="+mn-ea"/>
            <a:cs typeface="+mn-cs"/>
          </a:endParaRPr>
        </a:p>
      </dgm:t>
    </dgm:pt>
    <dgm:pt modelId="{0A4B90C8-E34C-4761-847E-F22E5EA2AC7D}" type="parTrans" cxnId="{FFC98F81-FD3C-4492-8528-5732053CBD8A}">
      <dgm:prSet/>
      <dgm:spPr/>
      <dgm:t>
        <a:bodyPr/>
        <a:lstStyle/>
        <a:p>
          <a:endParaRPr lang="fr-CH"/>
        </a:p>
      </dgm:t>
    </dgm:pt>
    <dgm:pt modelId="{6984F930-26A9-48DB-856D-D7BC55E22AE2}" type="sibTrans" cxnId="{FFC98F81-FD3C-4492-8528-5732053CBD8A}">
      <dgm:prSet/>
      <dgm:spPr/>
      <dgm:t>
        <a:bodyPr/>
        <a:lstStyle/>
        <a:p>
          <a:endParaRPr lang="fr-CH"/>
        </a:p>
      </dgm:t>
    </dgm:pt>
    <dgm:pt modelId="{BF357BF2-C623-4996-B824-34A3A8530830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fr-CH" sz="1400" kern="1200" dirty="0">
              <a:latin typeface="Myriad Pro" pitchFamily="34" charset="0"/>
              <a:ea typeface="+mn-ea"/>
              <a:cs typeface="+mn-cs"/>
            </a:rPr>
            <a:t>Concevoir ou effectuer une présentation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fr-CH" sz="1400" kern="1200" dirty="0">
              <a:latin typeface="Myriad Pro" pitchFamily="34" charset="0"/>
              <a:ea typeface="+mn-ea"/>
              <a:cs typeface="+mn-cs"/>
            </a:rPr>
            <a:t>«faire réellement»</a:t>
          </a:r>
        </a:p>
      </dgm:t>
    </dgm:pt>
    <dgm:pt modelId="{3656F8E0-5D68-41FB-89AA-D438EA4C6684}" type="parTrans" cxnId="{603CCCED-40B9-4E38-9EEB-9825C223E161}">
      <dgm:prSet/>
      <dgm:spPr/>
      <dgm:t>
        <a:bodyPr/>
        <a:lstStyle/>
        <a:p>
          <a:endParaRPr lang="fr-CH"/>
        </a:p>
      </dgm:t>
    </dgm:pt>
    <dgm:pt modelId="{629610CC-D4B8-41E1-9D8E-ADB8F367C944}" type="sibTrans" cxnId="{603CCCED-40B9-4E38-9EEB-9825C223E161}">
      <dgm:prSet/>
      <dgm:spPr/>
      <dgm:t>
        <a:bodyPr/>
        <a:lstStyle/>
        <a:p>
          <a:endParaRPr lang="fr-CH"/>
        </a:p>
      </dgm:t>
    </dgm:pt>
    <dgm:pt modelId="{CBC7453C-149A-40AC-B41A-0FAECB6D8AFF}" type="pres">
      <dgm:prSet presAssocID="{D5D59B30-7584-406D-B388-D599EA47813F}" presName="Name0" presStyleCnt="0">
        <dgm:presLayoutVars>
          <dgm:dir/>
          <dgm:animLvl val="lvl"/>
          <dgm:resizeHandles val="exact"/>
        </dgm:presLayoutVars>
      </dgm:prSet>
      <dgm:spPr/>
    </dgm:pt>
    <dgm:pt modelId="{97AFD0FD-4687-4763-8F66-06597CDEB384}" type="pres">
      <dgm:prSet presAssocID="{3DB095D1-9A7F-4EB1-B8E8-55F4929B1377}" presName="Name8" presStyleCnt="0"/>
      <dgm:spPr/>
    </dgm:pt>
    <dgm:pt modelId="{87EECE1F-3EC0-418A-86BD-3B47289E1158}" type="pres">
      <dgm:prSet presAssocID="{3DB095D1-9A7F-4EB1-B8E8-55F4929B1377}" presName="level" presStyleLbl="node1" presStyleIdx="0" presStyleCnt="10" custScaleY="178485" custLinFactNeighborX="2751" custLinFactNeighborY="-13837">
        <dgm:presLayoutVars>
          <dgm:chMax val="1"/>
          <dgm:bulletEnabled val="1"/>
        </dgm:presLayoutVars>
      </dgm:prSet>
      <dgm:spPr/>
    </dgm:pt>
    <dgm:pt modelId="{AB6000A2-4A7E-49E3-BDE7-466FE3FB8C4D}" type="pres">
      <dgm:prSet presAssocID="{3DB095D1-9A7F-4EB1-B8E8-55F4929B1377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FD86A01-8CAA-4DDD-B35C-55AB34A93E0D}" type="pres">
      <dgm:prSet presAssocID="{4D6E44EE-FB09-44BA-9807-AC2FD12526FE}" presName="Name8" presStyleCnt="0"/>
      <dgm:spPr/>
    </dgm:pt>
    <dgm:pt modelId="{75CA4392-732A-4071-AA3C-67AA20BDE725}" type="pres">
      <dgm:prSet presAssocID="{4D6E44EE-FB09-44BA-9807-AC2FD12526FE}" presName="level" presStyleLbl="node1" presStyleIdx="1" presStyleCnt="10">
        <dgm:presLayoutVars>
          <dgm:chMax val="1"/>
          <dgm:bulletEnabled val="1"/>
        </dgm:presLayoutVars>
      </dgm:prSet>
      <dgm:spPr/>
    </dgm:pt>
    <dgm:pt modelId="{2A3CD1C1-E177-4578-8B1A-7D5116DF59C7}" type="pres">
      <dgm:prSet presAssocID="{4D6E44EE-FB09-44BA-9807-AC2FD12526F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0195039-9F37-4F76-9D19-B0586E226ECE}" type="pres">
      <dgm:prSet presAssocID="{C7CE274B-DE1C-4E01-B0EB-DEC13744C11C}" presName="Name8" presStyleCnt="0"/>
      <dgm:spPr/>
    </dgm:pt>
    <dgm:pt modelId="{94776A86-5C3E-42AF-A0E2-8BA3BD5DD8F4}" type="pres">
      <dgm:prSet presAssocID="{C7CE274B-DE1C-4E01-B0EB-DEC13744C11C}" presName="level" presStyleLbl="node1" presStyleIdx="2" presStyleCnt="10">
        <dgm:presLayoutVars>
          <dgm:chMax val="1"/>
          <dgm:bulletEnabled val="1"/>
        </dgm:presLayoutVars>
      </dgm:prSet>
      <dgm:spPr/>
    </dgm:pt>
    <dgm:pt modelId="{C99EA24A-6EEA-4CD8-9BC4-47F8D02FD7F9}" type="pres">
      <dgm:prSet presAssocID="{C7CE274B-DE1C-4E01-B0EB-DEC13744C11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9E45105-273D-465A-BDC2-F3F4A3F82F3A}" type="pres">
      <dgm:prSet presAssocID="{29CB8381-5CFA-4A66-9643-4C0E2907BE0B}" presName="Name8" presStyleCnt="0"/>
      <dgm:spPr/>
    </dgm:pt>
    <dgm:pt modelId="{96F27D65-28F2-49A7-9B06-EB1F0234693F}" type="pres">
      <dgm:prSet presAssocID="{29CB8381-5CFA-4A66-9643-4C0E2907BE0B}" presName="level" presStyleLbl="node1" presStyleIdx="3" presStyleCnt="10">
        <dgm:presLayoutVars>
          <dgm:chMax val="1"/>
          <dgm:bulletEnabled val="1"/>
        </dgm:presLayoutVars>
      </dgm:prSet>
      <dgm:spPr/>
    </dgm:pt>
    <dgm:pt modelId="{35882325-38CD-4525-9424-B3E4F65338EA}" type="pres">
      <dgm:prSet presAssocID="{29CB8381-5CFA-4A66-9643-4C0E2907BE0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63C2AC5-10BA-48E3-8371-9E1B29C8F21A}" type="pres">
      <dgm:prSet presAssocID="{1C8910A6-13C3-404D-BC59-350F64C8ECFE}" presName="Name8" presStyleCnt="0"/>
      <dgm:spPr/>
    </dgm:pt>
    <dgm:pt modelId="{1BCE24D5-F30F-4517-A202-AB519447A4DA}" type="pres">
      <dgm:prSet presAssocID="{1C8910A6-13C3-404D-BC59-350F64C8ECFE}" presName="level" presStyleLbl="node1" presStyleIdx="4" presStyleCnt="10">
        <dgm:presLayoutVars>
          <dgm:chMax val="1"/>
          <dgm:bulletEnabled val="1"/>
        </dgm:presLayoutVars>
      </dgm:prSet>
      <dgm:spPr/>
    </dgm:pt>
    <dgm:pt modelId="{A76E8D03-A747-4FA7-8C51-D106F78F2E36}" type="pres">
      <dgm:prSet presAssocID="{1C8910A6-13C3-404D-BC59-350F64C8ECF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4445CDE-2B56-4546-9942-E3A8C66B9EE9}" type="pres">
      <dgm:prSet presAssocID="{E274D048-831E-4A9B-9E34-E5F917BB2431}" presName="Name8" presStyleCnt="0"/>
      <dgm:spPr/>
    </dgm:pt>
    <dgm:pt modelId="{C1F887B9-E580-4054-BB5C-9B5BDAF45416}" type="pres">
      <dgm:prSet presAssocID="{E274D048-831E-4A9B-9E34-E5F917BB2431}" presName="level" presStyleLbl="node1" presStyleIdx="5" presStyleCnt="10" custLinFactNeighborX="388" custLinFactNeighborY="1991">
        <dgm:presLayoutVars>
          <dgm:chMax val="1"/>
          <dgm:bulletEnabled val="1"/>
        </dgm:presLayoutVars>
      </dgm:prSet>
      <dgm:spPr/>
    </dgm:pt>
    <dgm:pt modelId="{CAAB7CC0-51BB-458E-9A8A-8B9F67547115}" type="pres">
      <dgm:prSet presAssocID="{E274D048-831E-4A9B-9E34-E5F917BB2431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32E0A45-2714-4087-B185-B719BE963024}" type="pres">
      <dgm:prSet presAssocID="{9BF47970-63C8-47C8-8ADC-BA7908988A1E}" presName="Name8" presStyleCnt="0"/>
      <dgm:spPr/>
    </dgm:pt>
    <dgm:pt modelId="{A4E6269D-4458-46DF-B852-310A12C4DA33}" type="pres">
      <dgm:prSet presAssocID="{9BF47970-63C8-47C8-8ADC-BA7908988A1E}" presName="level" presStyleLbl="node1" presStyleIdx="6" presStyleCnt="10">
        <dgm:presLayoutVars>
          <dgm:chMax val="1"/>
          <dgm:bulletEnabled val="1"/>
        </dgm:presLayoutVars>
      </dgm:prSet>
      <dgm:spPr/>
    </dgm:pt>
    <dgm:pt modelId="{DD809B69-F495-48A6-9E56-22F87F234B21}" type="pres">
      <dgm:prSet presAssocID="{9BF47970-63C8-47C8-8ADC-BA7908988A1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413C9375-EDDA-48E6-B833-AD3E5BB84CFA}" type="pres">
      <dgm:prSet presAssocID="{9936EFBE-959C-474D-AA0E-14E432EBDAF7}" presName="Name8" presStyleCnt="0"/>
      <dgm:spPr/>
    </dgm:pt>
    <dgm:pt modelId="{E0670807-A86F-4631-A65C-787B0FCF50BF}" type="pres">
      <dgm:prSet presAssocID="{9936EFBE-959C-474D-AA0E-14E432EBDAF7}" presName="level" presStyleLbl="node1" presStyleIdx="7" presStyleCnt="10">
        <dgm:presLayoutVars>
          <dgm:chMax val="1"/>
          <dgm:bulletEnabled val="1"/>
        </dgm:presLayoutVars>
      </dgm:prSet>
      <dgm:spPr/>
    </dgm:pt>
    <dgm:pt modelId="{114712AA-39E6-4753-AD35-F9C640706E50}" type="pres">
      <dgm:prSet presAssocID="{9936EFBE-959C-474D-AA0E-14E432EBDAF7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846ABFC-F9EA-490B-BFFC-C92E2ED6AEE9}" type="pres">
      <dgm:prSet presAssocID="{B22911D9-4107-4CBE-AF01-E5378BCCEC95}" presName="Name8" presStyleCnt="0"/>
      <dgm:spPr/>
    </dgm:pt>
    <dgm:pt modelId="{B8C0C9E6-70DE-4966-8941-98619CBC92D3}" type="pres">
      <dgm:prSet presAssocID="{B22911D9-4107-4CBE-AF01-E5378BCCEC95}" presName="level" presStyleLbl="node1" presStyleIdx="8" presStyleCnt="10">
        <dgm:presLayoutVars>
          <dgm:chMax val="1"/>
          <dgm:bulletEnabled val="1"/>
        </dgm:presLayoutVars>
      </dgm:prSet>
      <dgm:spPr/>
    </dgm:pt>
    <dgm:pt modelId="{B5C433D8-F70B-4503-A4C3-B46FB948F157}" type="pres">
      <dgm:prSet presAssocID="{B22911D9-4107-4CBE-AF01-E5378BCCEC9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2836554-97A7-4A24-BA40-8F0C2F9D56F9}" type="pres">
      <dgm:prSet presAssocID="{BF357BF2-C623-4996-B824-34A3A8530830}" presName="Name8" presStyleCnt="0"/>
      <dgm:spPr/>
    </dgm:pt>
    <dgm:pt modelId="{32C289B6-BAD6-43B9-BFFF-83F8C119037D}" type="pres">
      <dgm:prSet presAssocID="{BF357BF2-C623-4996-B824-34A3A8530830}" presName="level" presStyleLbl="node1" presStyleIdx="9" presStyleCnt="10" custLinFactNeighborX="388" custLinFactNeighborY="7526">
        <dgm:presLayoutVars>
          <dgm:chMax val="1"/>
          <dgm:bulletEnabled val="1"/>
        </dgm:presLayoutVars>
      </dgm:prSet>
      <dgm:spPr/>
    </dgm:pt>
    <dgm:pt modelId="{FD6B15AA-35E2-4A30-BFC1-A65BB90F0967}" type="pres">
      <dgm:prSet presAssocID="{BF357BF2-C623-4996-B824-34A3A8530830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ED34890C-1ECB-44F7-9647-285A9A35514B}" type="presOf" srcId="{3DB095D1-9A7F-4EB1-B8E8-55F4929B1377}" destId="{AB6000A2-4A7E-49E3-BDE7-466FE3FB8C4D}" srcOrd="1" destOrd="0" presId="urn:microsoft.com/office/officeart/2005/8/layout/pyramid1"/>
    <dgm:cxn modelId="{67DEEE0D-6322-484F-9A8E-CFDACC37AEDC}" srcId="{D5D59B30-7584-406D-B388-D599EA47813F}" destId="{3DB095D1-9A7F-4EB1-B8E8-55F4929B1377}" srcOrd="0" destOrd="0" parTransId="{D671293D-7D54-432A-8508-4684DA67B845}" sibTransId="{4D20D6AC-46E8-4478-86BF-40D35A43B6AF}"/>
    <dgm:cxn modelId="{5E195115-5863-4091-B3F9-80FF8BF178F3}" type="presOf" srcId="{9BF47970-63C8-47C8-8ADC-BA7908988A1E}" destId="{DD809B69-F495-48A6-9E56-22F87F234B21}" srcOrd="1" destOrd="0" presId="urn:microsoft.com/office/officeart/2005/8/layout/pyramid1"/>
    <dgm:cxn modelId="{A5750B19-D0F3-4E42-ADA7-D567A443986B}" type="presOf" srcId="{4D6E44EE-FB09-44BA-9807-AC2FD12526FE}" destId="{75CA4392-732A-4071-AA3C-67AA20BDE725}" srcOrd="0" destOrd="0" presId="urn:microsoft.com/office/officeart/2005/8/layout/pyramid1"/>
    <dgm:cxn modelId="{5ED20927-C8DF-4C88-946D-995653C62745}" type="presOf" srcId="{B22911D9-4107-4CBE-AF01-E5378BCCEC95}" destId="{B5C433D8-F70B-4503-A4C3-B46FB948F157}" srcOrd="1" destOrd="0" presId="urn:microsoft.com/office/officeart/2005/8/layout/pyramid1"/>
    <dgm:cxn modelId="{3AC8E328-9625-45B8-82A7-7C814B6266BF}" srcId="{D5D59B30-7584-406D-B388-D599EA47813F}" destId="{9936EFBE-959C-474D-AA0E-14E432EBDAF7}" srcOrd="7" destOrd="0" parTransId="{4C2E8F52-F22A-43C0-8B3B-DECAF64D8350}" sibTransId="{F5DF092D-3358-43A3-ACE3-BD47FDC95288}"/>
    <dgm:cxn modelId="{B033CF39-530B-4BFD-A089-71B1E4B3602E}" type="presOf" srcId="{E274D048-831E-4A9B-9E34-E5F917BB2431}" destId="{CAAB7CC0-51BB-458E-9A8A-8B9F67547115}" srcOrd="1" destOrd="0" presId="urn:microsoft.com/office/officeart/2005/8/layout/pyramid1"/>
    <dgm:cxn modelId="{E504E73A-F25F-44AA-A67A-958881F695FA}" type="presOf" srcId="{4D6E44EE-FB09-44BA-9807-AC2FD12526FE}" destId="{2A3CD1C1-E177-4578-8B1A-7D5116DF59C7}" srcOrd="1" destOrd="0" presId="urn:microsoft.com/office/officeart/2005/8/layout/pyramid1"/>
    <dgm:cxn modelId="{095C393C-F5AA-4B07-886F-E61DB7FBFE30}" srcId="{D5D59B30-7584-406D-B388-D599EA47813F}" destId="{4D6E44EE-FB09-44BA-9807-AC2FD12526FE}" srcOrd="1" destOrd="0" parTransId="{B0BCAEDE-C797-414B-9B88-91C809779CA4}" sibTransId="{CD7342C1-D444-428B-9C6B-668674AB47A5}"/>
    <dgm:cxn modelId="{F23BA260-A6B9-48ED-9873-A85B9D080B37}" type="presOf" srcId="{C7CE274B-DE1C-4E01-B0EB-DEC13744C11C}" destId="{C99EA24A-6EEA-4CD8-9BC4-47F8D02FD7F9}" srcOrd="1" destOrd="0" presId="urn:microsoft.com/office/officeart/2005/8/layout/pyramid1"/>
    <dgm:cxn modelId="{CDD50867-BFF9-49B8-8FD5-793F148671A1}" type="presOf" srcId="{1C8910A6-13C3-404D-BC59-350F64C8ECFE}" destId="{A76E8D03-A747-4FA7-8C51-D106F78F2E36}" srcOrd="1" destOrd="0" presId="urn:microsoft.com/office/officeart/2005/8/layout/pyramid1"/>
    <dgm:cxn modelId="{3764DA6E-A07B-4D74-BD7D-47B415A72F51}" srcId="{D5D59B30-7584-406D-B388-D599EA47813F}" destId="{C7CE274B-DE1C-4E01-B0EB-DEC13744C11C}" srcOrd="2" destOrd="0" parTransId="{21A3DD7E-8954-43AC-A5B4-7F7E0D916427}" sibTransId="{2ECDE61F-0392-4B45-B0B5-356624F747A5}"/>
    <dgm:cxn modelId="{0904A152-D755-4AA6-84BE-E65BE8AF68B6}" type="presOf" srcId="{29CB8381-5CFA-4A66-9643-4C0E2907BE0B}" destId="{96F27D65-28F2-49A7-9B06-EB1F0234693F}" srcOrd="0" destOrd="0" presId="urn:microsoft.com/office/officeart/2005/8/layout/pyramid1"/>
    <dgm:cxn modelId="{682CD274-4D81-48FC-BB06-53CA1180BBDE}" type="presOf" srcId="{E274D048-831E-4A9B-9E34-E5F917BB2431}" destId="{C1F887B9-E580-4054-BB5C-9B5BDAF45416}" srcOrd="0" destOrd="0" presId="urn:microsoft.com/office/officeart/2005/8/layout/pyramid1"/>
    <dgm:cxn modelId="{C0382D58-C0A5-48C7-BF09-26ADBFC4BADD}" srcId="{D5D59B30-7584-406D-B388-D599EA47813F}" destId="{E274D048-831E-4A9B-9E34-E5F917BB2431}" srcOrd="5" destOrd="0" parTransId="{27236EC2-88F1-4FD0-A3AB-A5CE27980D8D}" sibTransId="{0EA21CC8-9436-46BA-9521-DCE40E1D6973}"/>
    <dgm:cxn modelId="{EC813D59-0D09-48CF-A0FB-E16792321980}" type="presOf" srcId="{B22911D9-4107-4CBE-AF01-E5378BCCEC95}" destId="{B8C0C9E6-70DE-4966-8941-98619CBC92D3}" srcOrd="0" destOrd="0" presId="urn:microsoft.com/office/officeart/2005/8/layout/pyramid1"/>
    <dgm:cxn modelId="{FFC98F81-FD3C-4492-8528-5732053CBD8A}" srcId="{D5D59B30-7584-406D-B388-D599EA47813F}" destId="{B22911D9-4107-4CBE-AF01-E5378BCCEC95}" srcOrd="8" destOrd="0" parTransId="{0A4B90C8-E34C-4761-847E-F22E5EA2AC7D}" sibTransId="{6984F930-26A9-48DB-856D-D7BC55E22AE2}"/>
    <dgm:cxn modelId="{3658128C-0DF2-4137-89DD-1008C98BF7AC}" type="presOf" srcId="{BF357BF2-C623-4996-B824-34A3A8530830}" destId="{FD6B15AA-35E2-4A30-BFC1-A65BB90F0967}" srcOrd="1" destOrd="0" presId="urn:microsoft.com/office/officeart/2005/8/layout/pyramid1"/>
    <dgm:cxn modelId="{29719B8D-942E-4212-856B-48B8F2E65456}" srcId="{D5D59B30-7584-406D-B388-D599EA47813F}" destId="{29CB8381-5CFA-4A66-9643-4C0E2907BE0B}" srcOrd="3" destOrd="0" parTransId="{0DFC1B81-9A5A-4D55-83C6-52C850EB145F}" sibTransId="{0EB3A15B-40C7-4DD0-A656-1FCDF239D3EC}"/>
    <dgm:cxn modelId="{B0BD1F97-F9D0-4249-84A7-1BBDDD4BDFCE}" srcId="{D5D59B30-7584-406D-B388-D599EA47813F}" destId="{1C8910A6-13C3-404D-BC59-350F64C8ECFE}" srcOrd="4" destOrd="0" parTransId="{C37F923D-34E1-4DF3-A3A1-4586CF0AA1D9}" sibTransId="{4A93768C-EA01-46A5-AFFB-4ABEBB3BC61B}"/>
    <dgm:cxn modelId="{1868D29A-FD18-43C3-93EA-392419F4D7E0}" type="presOf" srcId="{29CB8381-5CFA-4A66-9643-4C0E2907BE0B}" destId="{35882325-38CD-4525-9424-B3E4F65338EA}" srcOrd="1" destOrd="0" presId="urn:microsoft.com/office/officeart/2005/8/layout/pyramid1"/>
    <dgm:cxn modelId="{BB73E39F-1B1C-43E4-AE84-EC3BA1156857}" srcId="{D5D59B30-7584-406D-B388-D599EA47813F}" destId="{9BF47970-63C8-47C8-8ADC-BA7908988A1E}" srcOrd="6" destOrd="0" parTransId="{16803A43-9416-464B-BAF2-C22B12B87D4A}" sibTransId="{9F62AC3C-825D-4761-8C2D-6A81650ABE2E}"/>
    <dgm:cxn modelId="{05BA4CA2-E5D1-4B8A-94BD-FAAF28419FE9}" type="presOf" srcId="{BF357BF2-C623-4996-B824-34A3A8530830}" destId="{32C289B6-BAD6-43B9-BFFF-83F8C119037D}" srcOrd="0" destOrd="0" presId="urn:microsoft.com/office/officeart/2005/8/layout/pyramid1"/>
    <dgm:cxn modelId="{F7FAF7B4-824E-4F29-9E58-4B1103DF707C}" type="presOf" srcId="{9BF47970-63C8-47C8-8ADC-BA7908988A1E}" destId="{A4E6269D-4458-46DF-B852-310A12C4DA33}" srcOrd="0" destOrd="0" presId="urn:microsoft.com/office/officeart/2005/8/layout/pyramid1"/>
    <dgm:cxn modelId="{9E1C0EB8-16E3-4EA3-BFC0-59CEC1B8CE8A}" type="presOf" srcId="{3DB095D1-9A7F-4EB1-B8E8-55F4929B1377}" destId="{87EECE1F-3EC0-418A-86BD-3B47289E1158}" srcOrd="0" destOrd="0" presId="urn:microsoft.com/office/officeart/2005/8/layout/pyramid1"/>
    <dgm:cxn modelId="{9A2DE6BC-E563-4B0F-ACA6-D1C075806F99}" type="presOf" srcId="{1C8910A6-13C3-404D-BC59-350F64C8ECFE}" destId="{1BCE24D5-F30F-4517-A202-AB519447A4DA}" srcOrd="0" destOrd="0" presId="urn:microsoft.com/office/officeart/2005/8/layout/pyramid1"/>
    <dgm:cxn modelId="{52A8D9C5-3D09-455A-B439-AB1574B0A128}" type="presOf" srcId="{C7CE274B-DE1C-4E01-B0EB-DEC13744C11C}" destId="{94776A86-5C3E-42AF-A0E2-8BA3BD5DD8F4}" srcOrd="0" destOrd="0" presId="urn:microsoft.com/office/officeart/2005/8/layout/pyramid1"/>
    <dgm:cxn modelId="{DC4586C9-16C2-4143-820E-8390BE0157DE}" type="presOf" srcId="{9936EFBE-959C-474D-AA0E-14E432EBDAF7}" destId="{E0670807-A86F-4631-A65C-787B0FCF50BF}" srcOrd="0" destOrd="0" presId="urn:microsoft.com/office/officeart/2005/8/layout/pyramid1"/>
    <dgm:cxn modelId="{603CCCED-40B9-4E38-9EEB-9825C223E161}" srcId="{D5D59B30-7584-406D-B388-D599EA47813F}" destId="{BF357BF2-C623-4996-B824-34A3A8530830}" srcOrd="9" destOrd="0" parTransId="{3656F8E0-5D68-41FB-89AA-D438EA4C6684}" sibTransId="{629610CC-D4B8-41E1-9D8E-ADB8F367C944}"/>
    <dgm:cxn modelId="{6500B2F8-BC51-40B8-BC57-B8EFB72C8F71}" type="presOf" srcId="{D5D59B30-7584-406D-B388-D599EA47813F}" destId="{CBC7453C-149A-40AC-B41A-0FAECB6D8AFF}" srcOrd="0" destOrd="0" presId="urn:microsoft.com/office/officeart/2005/8/layout/pyramid1"/>
    <dgm:cxn modelId="{547643FA-97AC-4A08-9796-F89C9BCD34F7}" type="presOf" srcId="{9936EFBE-959C-474D-AA0E-14E432EBDAF7}" destId="{114712AA-39E6-4753-AD35-F9C640706E50}" srcOrd="1" destOrd="0" presId="urn:microsoft.com/office/officeart/2005/8/layout/pyramid1"/>
    <dgm:cxn modelId="{7B7CDAB6-B864-4B7B-9CF4-09067AE4C4C8}" type="presParOf" srcId="{CBC7453C-149A-40AC-B41A-0FAECB6D8AFF}" destId="{97AFD0FD-4687-4763-8F66-06597CDEB384}" srcOrd="0" destOrd="0" presId="urn:microsoft.com/office/officeart/2005/8/layout/pyramid1"/>
    <dgm:cxn modelId="{603D9279-3028-4796-836D-28BC00FA6F24}" type="presParOf" srcId="{97AFD0FD-4687-4763-8F66-06597CDEB384}" destId="{87EECE1F-3EC0-418A-86BD-3B47289E1158}" srcOrd="0" destOrd="0" presId="urn:microsoft.com/office/officeart/2005/8/layout/pyramid1"/>
    <dgm:cxn modelId="{5A507547-C0A9-45E4-9529-2348299AB075}" type="presParOf" srcId="{97AFD0FD-4687-4763-8F66-06597CDEB384}" destId="{AB6000A2-4A7E-49E3-BDE7-466FE3FB8C4D}" srcOrd="1" destOrd="0" presId="urn:microsoft.com/office/officeart/2005/8/layout/pyramid1"/>
    <dgm:cxn modelId="{20BCC08A-89FA-4D56-8429-E88448D8F76E}" type="presParOf" srcId="{CBC7453C-149A-40AC-B41A-0FAECB6D8AFF}" destId="{5FD86A01-8CAA-4DDD-B35C-55AB34A93E0D}" srcOrd="1" destOrd="0" presId="urn:microsoft.com/office/officeart/2005/8/layout/pyramid1"/>
    <dgm:cxn modelId="{D2424FBB-0F4D-4D46-B27E-D20BF606A5BA}" type="presParOf" srcId="{5FD86A01-8CAA-4DDD-B35C-55AB34A93E0D}" destId="{75CA4392-732A-4071-AA3C-67AA20BDE725}" srcOrd="0" destOrd="0" presId="urn:microsoft.com/office/officeart/2005/8/layout/pyramid1"/>
    <dgm:cxn modelId="{0985622A-0D77-4FBE-BAD9-6B970C25BFDE}" type="presParOf" srcId="{5FD86A01-8CAA-4DDD-B35C-55AB34A93E0D}" destId="{2A3CD1C1-E177-4578-8B1A-7D5116DF59C7}" srcOrd="1" destOrd="0" presId="urn:microsoft.com/office/officeart/2005/8/layout/pyramid1"/>
    <dgm:cxn modelId="{35861FC2-334F-4ADC-B12F-7FCC8C45EA64}" type="presParOf" srcId="{CBC7453C-149A-40AC-B41A-0FAECB6D8AFF}" destId="{50195039-9F37-4F76-9D19-B0586E226ECE}" srcOrd="2" destOrd="0" presId="urn:microsoft.com/office/officeart/2005/8/layout/pyramid1"/>
    <dgm:cxn modelId="{9CBA3667-4C6E-4DDF-8806-FF070C30D389}" type="presParOf" srcId="{50195039-9F37-4F76-9D19-B0586E226ECE}" destId="{94776A86-5C3E-42AF-A0E2-8BA3BD5DD8F4}" srcOrd="0" destOrd="0" presId="urn:microsoft.com/office/officeart/2005/8/layout/pyramid1"/>
    <dgm:cxn modelId="{758D5433-0D05-4AB8-87F9-1D8E6462D6FD}" type="presParOf" srcId="{50195039-9F37-4F76-9D19-B0586E226ECE}" destId="{C99EA24A-6EEA-4CD8-9BC4-47F8D02FD7F9}" srcOrd="1" destOrd="0" presId="urn:microsoft.com/office/officeart/2005/8/layout/pyramid1"/>
    <dgm:cxn modelId="{19B6055C-F405-49DE-87DA-F39E97196B35}" type="presParOf" srcId="{CBC7453C-149A-40AC-B41A-0FAECB6D8AFF}" destId="{39E45105-273D-465A-BDC2-F3F4A3F82F3A}" srcOrd="3" destOrd="0" presId="urn:microsoft.com/office/officeart/2005/8/layout/pyramid1"/>
    <dgm:cxn modelId="{99BFA241-C0E9-4162-AF39-57A9365DCC35}" type="presParOf" srcId="{39E45105-273D-465A-BDC2-F3F4A3F82F3A}" destId="{96F27D65-28F2-49A7-9B06-EB1F0234693F}" srcOrd="0" destOrd="0" presId="urn:microsoft.com/office/officeart/2005/8/layout/pyramid1"/>
    <dgm:cxn modelId="{E2F565D5-5313-4958-9981-96C0E36AC6A5}" type="presParOf" srcId="{39E45105-273D-465A-BDC2-F3F4A3F82F3A}" destId="{35882325-38CD-4525-9424-B3E4F65338EA}" srcOrd="1" destOrd="0" presId="urn:microsoft.com/office/officeart/2005/8/layout/pyramid1"/>
    <dgm:cxn modelId="{06024567-D2E1-4EC0-8264-76411C1BCF51}" type="presParOf" srcId="{CBC7453C-149A-40AC-B41A-0FAECB6D8AFF}" destId="{963C2AC5-10BA-48E3-8371-9E1B29C8F21A}" srcOrd="4" destOrd="0" presId="urn:microsoft.com/office/officeart/2005/8/layout/pyramid1"/>
    <dgm:cxn modelId="{E82580FB-11E4-4429-A917-979045A06320}" type="presParOf" srcId="{963C2AC5-10BA-48E3-8371-9E1B29C8F21A}" destId="{1BCE24D5-F30F-4517-A202-AB519447A4DA}" srcOrd="0" destOrd="0" presId="urn:microsoft.com/office/officeart/2005/8/layout/pyramid1"/>
    <dgm:cxn modelId="{0E55506D-7F09-468B-B010-59BBC294D0CB}" type="presParOf" srcId="{963C2AC5-10BA-48E3-8371-9E1B29C8F21A}" destId="{A76E8D03-A747-4FA7-8C51-D106F78F2E36}" srcOrd="1" destOrd="0" presId="urn:microsoft.com/office/officeart/2005/8/layout/pyramid1"/>
    <dgm:cxn modelId="{B1E4EE63-9377-464D-9396-C6025DFF2EB4}" type="presParOf" srcId="{CBC7453C-149A-40AC-B41A-0FAECB6D8AFF}" destId="{04445CDE-2B56-4546-9942-E3A8C66B9EE9}" srcOrd="5" destOrd="0" presId="urn:microsoft.com/office/officeart/2005/8/layout/pyramid1"/>
    <dgm:cxn modelId="{822485CB-0819-4007-9869-8F3D927D85E8}" type="presParOf" srcId="{04445CDE-2B56-4546-9942-E3A8C66B9EE9}" destId="{C1F887B9-E580-4054-BB5C-9B5BDAF45416}" srcOrd="0" destOrd="0" presId="urn:microsoft.com/office/officeart/2005/8/layout/pyramid1"/>
    <dgm:cxn modelId="{27A5D85F-BD1C-49B8-ADBA-7C29870766A5}" type="presParOf" srcId="{04445CDE-2B56-4546-9942-E3A8C66B9EE9}" destId="{CAAB7CC0-51BB-458E-9A8A-8B9F67547115}" srcOrd="1" destOrd="0" presId="urn:microsoft.com/office/officeart/2005/8/layout/pyramid1"/>
    <dgm:cxn modelId="{F7A4A5D9-FF12-45E3-B0CE-45C7D0841E94}" type="presParOf" srcId="{CBC7453C-149A-40AC-B41A-0FAECB6D8AFF}" destId="{E32E0A45-2714-4087-B185-B719BE963024}" srcOrd="6" destOrd="0" presId="urn:microsoft.com/office/officeart/2005/8/layout/pyramid1"/>
    <dgm:cxn modelId="{0ABD8386-D36D-4BEA-B02F-76EED530CC93}" type="presParOf" srcId="{E32E0A45-2714-4087-B185-B719BE963024}" destId="{A4E6269D-4458-46DF-B852-310A12C4DA33}" srcOrd="0" destOrd="0" presId="urn:microsoft.com/office/officeart/2005/8/layout/pyramid1"/>
    <dgm:cxn modelId="{35A947F4-A480-4737-B9A1-9FEFAE8A3D59}" type="presParOf" srcId="{E32E0A45-2714-4087-B185-B719BE963024}" destId="{DD809B69-F495-48A6-9E56-22F87F234B21}" srcOrd="1" destOrd="0" presId="urn:microsoft.com/office/officeart/2005/8/layout/pyramid1"/>
    <dgm:cxn modelId="{14AD3C08-9C88-4C92-9344-95C7076ABD89}" type="presParOf" srcId="{CBC7453C-149A-40AC-B41A-0FAECB6D8AFF}" destId="{413C9375-EDDA-48E6-B833-AD3E5BB84CFA}" srcOrd="7" destOrd="0" presId="urn:microsoft.com/office/officeart/2005/8/layout/pyramid1"/>
    <dgm:cxn modelId="{0892C5FC-428B-4762-A087-FCB7A44B31EB}" type="presParOf" srcId="{413C9375-EDDA-48E6-B833-AD3E5BB84CFA}" destId="{E0670807-A86F-4631-A65C-787B0FCF50BF}" srcOrd="0" destOrd="0" presId="urn:microsoft.com/office/officeart/2005/8/layout/pyramid1"/>
    <dgm:cxn modelId="{824521EE-2332-452D-9DAB-CB503C0A498F}" type="presParOf" srcId="{413C9375-EDDA-48E6-B833-AD3E5BB84CFA}" destId="{114712AA-39E6-4753-AD35-F9C640706E50}" srcOrd="1" destOrd="0" presId="urn:microsoft.com/office/officeart/2005/8/layout/pyramid1"/>
    <dgm:cxn modelId="{058659BE-80E0-4264-BD7B-F3EECCB23C13}" type="presParOf" srcId="{CBC7453C-149A-40AC-B41A-0FAECB6D8AFF}" destId="{B846ABFC-F9EA-490B-BFFC-C92E2ED6AEE9}" srcOrd="8" destOrd="0" presId="urn:microsoft.com/office/officeart/2005/8/layout/pyramid1"/>
    <dgm:cxn modelId="{781A2007-2D0C-4DFE-A2A7-7B8BD6960065}" type="presParOf" srcId="{B846ABFC-F9EA-490B-BFFC-C92E2ED6AEE9}" destId="{B8C0C9E6-70DE-4966-8941-98619CBC92D3}" srcOrd="0" destOrd="0" presId="urn:microsoft.com/office/officeart/2005/8/layout/pyramid1"/>
    <dgm:cxn modelId="{F075AC97-C14E-4E40-8049-D955B28B84BA}" type="presParOf" srcId="{B846ABFC-F9EA-490B-BFFC-C92E2ED6AEE9}" destId="{B5C433D8-F70B-4503-A4C3-B46FB948F157}" srcOrd="1" destOrd="0" presId="urn:microsoft.com/office/officeart/2005/8/layout/pyramid1"/>
    <dgm:cxn modelId="{E7926B44-78CC-49FC-810C-FB5FBA63434B}" type="presParOf" srcId="{CBC7453C-149A-40AC-B41A-0FAECB6D8AFF}" destId="{52836554-97A7-4A24-BA40-8F0C2F9D56F9}" srcOrd="9" destOrd="0" presId="urn:microsoft.com/office/officeart/2005/8/layout/pyramid1"/>
    <dgm:cxn modelId="{EBF4ABF8-9FE4-4BB3-B08E-662F884733BF}" type="presParOf" srcId="{52836554-97A7-4A24-BA40-8F0C2F9D56F9}" destId="{32C289B6-BAD6-43B9-BFFF-83F8C119037D}" srcOrd="0" destOrd="0" presId="urn:microsoft.com/office/officeart/2005/8/layout/pyramid1"/>
    <dgm:cxn modelId="{EBDD3BA7-ADD9-47F2-9097-790BE6BC31F8}" type="presParOf" srcId="{52836554-97A7-4A24-BA40-8F0C2F9D56F9}" destId="{FD6B15AA-35E2-4A30-BFC1-A65BB90F0967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D21554-7BE1-4CF7-87C3-9B9C74785656}">
      <dsp:nvSpPr>
        <dsp:cNvPr id="0" name=""/>
        <dsp:cNvSpPr/>
      </dsp:nvSpPr>
      <dsp:spPr>
        <a:xfrm>
          <a:off x="0" y="0"/>
          <a:ext cx="3583820" cy="2239888"/>
        </a:xfrm>
        <a:prstGeom prst="swooshArrow">
          <a:avLst>
            <a:gd name="adj1" fmla="val 25000"/>
            <a:gd name="adj2" fmla="val 25000"/>
          </a:avLst>
        </a:prstGeom>
        <a:solidFill>
          <a:srgbClr val="00669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59155B-13F7-4828-8C09-8809A3DA020C}">
      <dsp:nvSpPr>
        <dsp:cNvPr id="0" name=""/>
        <dsp:cNvSpPr/>
      </dsp:nvSpPr>
      <dsp:spPr>
        <a:xfrm>
          <a:off x="144388" y="1905992"/>
          <a:ext cx="82427" cy="82427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302C80-9283-4AD2-98ED-8D39596F19DF}">
      <dsp:nvSpPr>
        <dsp:cNvPr id="0" name=""/>
        <dsp:cNvSpPr/>
      </dsp:nvSpPr>
      <dsp:spPr>
        <a:xfrm>
          <a:off x="216397" y="1951855"/>
          <a:ext cx="2110253" cy="1869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677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600" kern="1200" dirty="0">
              <a:solidFill>
                <a:schemeClr val="tx1"/>
              </a:solidFill>
              <a:latin typeface="Myriad Pro" pitchFamily="34" charset="0"/>
              <a:ea typeface="+mn-ea"/>
              <a:cs typeface="+mn-cs"/>
            </a:rPr>
            <a:t>Ce que je pense</a:t>
          </a:r>
        </a:p>
      </dsp:txBody>
      <dsp:txXfrm>
        <a:off x="216397" y="1951855"/>
        <a:ext cx="2110253" cy="186982"/>
      </dsp:txXfrm>
    </dsp:sp>
    <dsp:sp modelId="{31EDC97E-BD90-4641-8490-9350ED114628}">
      <dsp:nvSpPr>
        <dsp:cNvPr id="0" name=""/>
        <dsp:cNvSpPr/>
      </dsp:nvSpPr>
      <dsp:spPr>
        <a:xfrm>
          <a:off x="432420" y="1519809"/>
          <a:ext cx="129017" cy="129017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B43318-5816-44E9-AC44-1323D16229BF}">
      <dsp:nvSpPr>
        <dsp:cNvPr id="0" name=""/>
        <dsp:cNvSpPr/>
      </dsp:nvSpPr>
      <dsp:spPr>
        <a:xfrm>
          <a:off x="504427" y="1661041"/>
          <a:ext cx="2674062" cy="1705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364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600" kern="1200" dirty="0">
              <a:solidFill>
                <a:schemeClr val="tx1"/>
              </a:solidFill>
              <a:latin typeface="Myriad Pro" pitchFamily="34" charset="0"/>
              <a:ea typeface="+mn-ea"/>
              <a:cs typeface="+mn-cs"/>
            </a:rPr>
            <a:t>Ce que cela veux dire</a:t>
          </a:r>
        </a:p>
      </dsp:txBody>
      <dsp:txXfrm>
        <a:off x="504427" y="1661041"/>
        <a:ext cx="2674062" cy="170527"/>
      </dsp:txXfrm>
    </dsp:sp>
    <dsp:sp modelId="{22ECBD7B-BEA8-44AF-9ED7-18EBDC3ED7C1}">
      <dsp:nvSpPr>
        <dsp:cNvPr id="0" name=""/>
        <dsp:cNvSpPr/>
      </dsp:nvSpPr>
      <dsp:spPr>
        <a:xfrm>
          <a:off x="864467" y="1159768"/>
          <a:ext cx="172023" cy="172023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574E00-02C7-4A0B-A601-F86ECB7CB152}">
      <dsp:nvSpPr>
        <dsp:cNvPr id="0" name=""/>
        <dsp:cNvSpPr/>
      </dsp:nvSpPr>
      <dsp:spPr>
        <a:xfrm>
          <a:off x="1008487" y="1375798"/>
          <a:ext cx="3109000" cy="2287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152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600" kern="1200" dirty="0">
              <a:solidFill>
                <a:schemeClr val="tx1"/>
              </a:solidFill>
              <a:latin typeface="Myriad Pro" pitchFamily="34" charset="0"/>
              <a:ea typeface="+mn-ea"/>
              <a:cs typeface="+mn-cs"/>
            </a:rPr>
            <a:t>Ce que je crois dire</a:t>
          </a:r>
        </a:p>
      </dsp:txBody>
      <dsp:txXfrm>
        <a:off x="1008487" y="1375798"/>
        <a:ext cx="3109000" cy="228727"/>
      </dsp:txXfrm>
    </dsp:sp>
    <dsp:sp modelId="{11E983FA-A06B-4C6F-AB01-807947270617}">
      <dsp:nvSpPr>
        <dsp:cNvPr id="0" name=""/>
        <dsp:cNvSpPr/>
      </dsp:nvSpPr>
      <dsp:spPr>
        <a:xfrm>
          <a:off x="1296516" y="871736"/>
          <a:ext cx="222196" cy="222196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027779-1FBB-4113-8F1E-74BF330F4D65}">
      <dsp:nvSpPr>
        <dsp:cNvPr id="0" name=""/>
        <dsp:cNvSpPr/>
      </dsp:nvSpPr>
      <dsp:spPr>
        <a:xfrm>
          <a:off x="1512542" y="1087766"/>
          <a:ext cx="3221761" cy="2726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738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600" kern="1200" dirty="0">
              <a:solidFill>
                <a:schemeClr val="tx1"/>
              </a:solidFill>
              <a:latin typeface="Myriad Pro" pitchFamily="34" charset="0"/>
              <a:ea typeface="+mn-ea"/>
              <a:cs typeface="+mn-cs"/>
            </a:rPr>
            <a:t>Ce que je dis </a:t>
          </a:r>
        </a:p>
      </dsp:txBody>
      <dsp:txXfrm>
        <a:off x="1512542" y="1087766"/>
        <a:ext cx="3221761" cy="272681"/>
      </dsp:txXfrm>
    </dsp:sp>
    <dsp:sp modelId="{8787579E-C1A0-4557-BC2F-7BEF04925EF4}">
      <dsp:nvSpPr>
        <dsp:cNvPr id="0" name=""/>
        <dsp:cNvSpPr/>
      </dsp:nvSpPr>
      <dsp:spPr>
        <a:xfrm>
          <a:off x="3024709" y="367681"/>
          <a:ext cx="283121" cy="283121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FD1999-2CC4-47D0-B2AD-5BB19A3EDA8E}">
      <dsp:nvSpPr>
        <dsp:cNvPr id="0" name=""/>
        <dsp:cNvSpPr/>
      </dsp:nvSpPr>
      <dsp:spPr>
        <a:xfrm>
          <a:off x="3384752" y="583697"/>
          <a:ext cx="1962808" cy="2995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020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800" b="1" kern="1200" dirty="0">
              <a:solidFill>
                <a:schemeClr val="tx1"/>
              </a:solidFill>
              <a:latin typeface="Myriad Pro" pitchFamily="34" charset="0"/>
              <a:ea typeface="+mn-ea"/>
              <a:cs typeface="+mn-cs"/>
            </a:rPr>
            <a:t>Ce que je dis </a:t>
          </a:r>
        </a:p>
      </dsp:txBody>
      <dsp:txXfrm>
        <a:off x="3384752" y="583697"/>
        <a:ext cx="1962808" cy="2995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571D59-EC48-490A-BE90-15A33DEE3AFF}">
      <dsp:nvSpPr>
        <dsp:cNvPr id="0" name=""/>
        <dsp:cNvSpPr/>
      </dsp:nvSpPr>
      <dsp:spPr>
        <a:xfrm rot="10800000">
          <a:off x="144031" y="0"/>
          <a:ext cx="3859948" cy="241246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58E0CE-2CB0-412E-976E-45995953BDB2}">
      <dsp:nvSpPr>
        <dsp:cNvPr id="0" name=""/>
        <dsp:cNvSpPr/>
      </dsp:nvSpPr>
      <dsp:spPr>
        <a:xfrm>
          <a:off x="3456384" y="590092"/>
          <a:ext cx="100358" cy="1003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A035EB-CE1D-452A-AEB0-8B56AEDF3859}">
      <dsp:nvSpPr>
        <dsp:cNvPr id="0" name=""/>
        <dsp:cNvSpPr/>
      </dsp:nvSpPr>
      <dsp:spPr>
        <a:xfrm>
          <a:off x="3672409" y="590093"/>
          <a:ext cx="2036385" cy="527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178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600" kern="1200" dirty="0">
              <a:latin typeface="Myriad Pro" pitchFamily="34" charset="0"/>
              <a:ea typeface="+mn-ea"/>
              <a:cs typeface="+mn-cs"/>
            </a:rPr>
            <a:t>Ce que vous croyez en comprendre</a:t>
          </a:r>
        </a:p>
      </dsp:txBody>
      <dsp:txXfrm>
        <a:off x="3672409" y="590093"/>
        <a:ext cx="2036385" cy="527329"/>
      </dsp:txXfrm>
    </dsp:sp>
    <dsp:sp modelId="{F41EFAF3-6C23-43E9-A0A1-D94549BC006F}">
      <dsp:nvSpPr>
        <dsp:cNvPr id="0" name=""/>
        <dsp:cNvSpPr/>
      </dsp:nvSpPr>
      <dsp:spPr>
        <a:xfrm>
          <a:off x="2664296" y="1092659"/>
          <a:ext cx="181417" cy="1814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BE34EF-7C1E-46BA-B1DC-B489D195B217}">
      <dsp:nvSpPr>
        <dsp:cNvPr id="0" name=""/>
        <dsp:cNvSpPr/>
      </dsp:nvSpPr>
      <dsp:spPr>
        <a:xfrm>
          <a:off x="3032109" y="1236671"/>
          <a:ext cx="2720763" cy="4882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129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600" kern="1200" dirty="0">
              <a:latin typeface="Myriad Pro" pitchFamily="34" charset="0"/>
              <a:ea typeface="+mn-ea"/>
              <a:cs typeface="+mn-cs"/>
            </a:rPr>
            <a:t>Ce que vous voulez en comprendre</a:t>
          </a:r>
        </a:p>
      </dsp:txBody>
      <dsp:txXfrm>
        <a:off x="3032109" y="1236671"/>
        <a:ext cx="2720763" cy="488219"/>
      </dsp:txXfrm>
    </dsp:sp>
    <dsp:sp modelId="{0BA1717D-81D2-430C-B16A-00D333AA3F6D}">
      <dsp:nvSpPr>
        <dsp:cNvPr id="0" name=""/>
        <dsp:cNvSpPr/>
      </dsp:nvSpPr>
      <dsp:spPr>
        <a:xfrm>
          <a:off x="1173349" y="1596717"/>
          <a:ext cx="250896" cy="2508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B4CF99-9228-4963-9B95-F60F874E3D9C}">
      <dsp:nvSpPr>
        <dsp:cNvPr id="0" name=""/>
        <dsp:cNvSpPr/>
      </dsp:nvSpPr>
      <dsp:spPr>
        <a:xfrm>
          <a:off x="1475982" y="1929764"/>
          <a:ext cx="2736901" cy="264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945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800" b="1" kern="1200" dirty="0">
              <a:latin typeface="Myriad Pro" pitchFamily="34" charset="0"/>
              <a:ea typeface="+mn-ea"/>
              <a:cs typeface="+mn-cs"/>
            </a:rPr>
            <a:t>Ce que vous comprenez</a:t>
          </a:r>
        </a:p>
      </dsp:txBody>
      <dsp:txXfrm>
        <a:off x="1475982" y="1929764"/>
        <a:ext cx="2736901" cy="2649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EECE1F-3EC0-418A-86BD-3B47289E1158}">
      <dsp:nvSpPr>
        <dsp:cNvPr id="0" name=""/>
        <dsp:cNvSpPr/>
      </dsp:nvSpPr>
      <dsp:spPr>
        <a:xfrm>
          <a:off x="2845986" y="0"/>
          <a:ext cx="1116629" cy="788274"/>
        </a:xfrm>
        <a:prstGeom prst="trapezoid">
          <a:avLst>
            <a:gd name="adj" fmla="val 70827"/>
          </a:avLst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CH" sz="1400" kern="1200" dirty="0">
            <a:latin typeface="Myriad Pro" pitchFamily="34" charset="0"/>
            <a:ea typeface="+mn-ea"/>
            <a:cs typeface="+mn-cs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kern="1200" dirty="0">
              <a:latin typeface="Myriad Pro" pitchFamily="34" charset="0"/>
              <a:ea typeface="+mn-ea"/>
              <a:cs typeface="+mn-cs"/>
            </a:rPr>
            <a:t>Lire</a:t>
          </a:r>
        </a:p>
      </dsp:txBody>
      <dsp:txXfrm>
        <a:off x="2845986" y="0"/>
        <a:ext cx="1116629" cy="788274"/>
      </dsp:txXfrm>
    </dsp:sp>
    <dsp:sp modelId="{75CA4392-732A-4071-AA3C-67AA20BDE725}">
      <dsp:nvSpPr>
        <dsp:cNvPr id="0" name=""/>
        <dsp:cNvSpPr/>
      </dsp:nvSpPr>
      <dsp:spPr>
        <a:xfrm>
          <a:off x="2502460" y="788274"/>
          <a:ext cx="1742244" cy="441647"/>
        </a:xfrm>
        <a:prstGeom prst="trapezoid">
          <a:avLst>
            <a:gd name="adj" fmla="val 70827"/>
          </a:avLst>
        </a:prstGeom>
        <a:solidFill>
          <a:schemeClr val="accent3">
            <a:shade val="50000"/>
            <a:hueOff val="0"/>
            <a:satOff val="0"/>
            <a:lumOff val="529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kern="1200" dirty="0">
              <a:latin typeface="Myriad Pro" pitchFamily="34" charset="0"/>
              <a:ea typeface="+mn-ea"/>
              <a:cs typeface="+mn-cs"/>
            </a:rPr>
            <a:t>Ecouter</a:t>
          </a:r>
        </a:p>
      </dsp:txBody>
      <dsp:txXfrm>
        <a:off x="2807353" y="788274"/>
        <a:ext cx="1132458" cy="441647"/>
      </dsp:txXfrm>
    </dsp:sp>
    <dsp:sp modelId="{94776A86-5C3E-42AF-A0E2-8BA3BD5DD8F4}">
      <dsp:nvSpPr>
        <dsp:cNvPr id="0" name=""/>
        <dsp:cNvSpPr/>
      </dsp:nvSpPr>
      <dsp:spPr>
        <a:xfrm>
          <a:off x="2189653" y="1229922"/>
          <a:ext cx="2367859" cy="441647"/>
        </a:xfrm>
        <a:prstGeom prst="trapezoid">
          <a:avLst>
            <a:gd name="adj" fmla="val 70827"/>
          </a:avLst>
        </a:prstGeom>
        <a:solidFill>
          <a:schemeClr val="accent3">
            <a:shade val="50000"/>
            <a:hueOff val="0"/>
            <a:satOff val="0"/>
            <a:lumOff val="1058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CH" sz="1400" kern="1200" dirty="0">
              <a:latin typeface="Myriad Pro" pitchFamily="34" charset="0"/>
              <a:ea typeface="+mn-ea"/>
              <a:cs typeface="+mn-cs"/>
            </a:rPr>
            <a:t>Regarder des images</a:t>
          </a:r>
        </a:p>
      </dsp:txBody>
      <dsp:txXfrm>
        <a:off x="2604028" y="1229922"/>
        <a:ext cx="1539108" cy="441647"/>
      </dsp:txXfrm>
    </dsp:sp>
    <dsp:sp modelId="{96F27D65-28F2-49A7-9B06-EB1F0234693F}">
      <dsp:nvSpPr>
        <dsp:cNvPr id="0" name=""/>
        <dsp:cNvSpPr/>
      </dsp:nvSpPr>
      <dsp:spPr>
        <a:xfrm>
          <a:off x="1876845" y="1671569"/>
          <a:ext cx="2993474" cy="441647"/>
        </a:xfrm>
        <a:prstGeom prst="trapezoid">
          <a:avLst>
            <a:gd name="adj" fmla="val 70827"/>
          </a:avLst>
        </a:prstGeom>
        <a:solidFill>
          <a:schemeClr val="accent3">
            <a:shade val="50000"/>
            <a:hueOff val="0"/>
            <a:satOff val="0"/>
            <a:lumOff val="1587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kern="1200" dirty="0">
              <a:latin typeface="Myriad Pro" pitchFamily="34" charset="0"/>
              <a:ea typeface="+mn-ea"/>
              <a:cs typeface="+mn-cs"/>
            </a:rPr>
            <a:t>Regarder des vidéos</a:t>
          </a:r>
        </a:p>
      </dsp:txBody>
      <dsp:txXfrm>
        <a:off x="2400703" y="1671569"/>
        <a:ext cx="1945758" cy="441647"/>
      </dsp:txXfrm>
    </dsp:sp>
    <dsp:sp modelId="{1BCE24D5-F30F-4517-A202-AB519447A4DA}">
      <dsp:nvSpPr>
        <dsp:cNvPr id="0" name=""/>
        <dsp:cNvSpPr/>
      </dsp:nvSpPr>
      <dsp:spPr>
        <a:xfrm>
          <a:off x="1564037" y="2113217"/>
          <a:ext cx="3619090" cy="441647"/>
        </a:xfrm>
        <a:prstGeom prst="trapezoid">
          <a:avLst>
            <a:gd name="adj" fmla="val 70827"/>
          </a:avLst>
        </a:prstGeom>
        <a:solidFill>
          <a:schemeClr val="accent3">
            <a:shade val="50000"/>
            <a:hueOff val="0"/>
            <a:satOff val="0"/>
            <a:lumOff val="2117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CH" sz="1400" kern="1200" dirty="0">
              <a:latin typeface="Myriad Pro" pitchFamily="34" charset="0"/>
              <a:ea typeface="+mn-ea"/>
              <a:cs typeface="+mn-cs"/>
            </a:rPr>
            <a:t>Assister à des expositions/sites</a:t>
          </a:r>
        </a:p>
      </dsp:txBody>
      <dsp:txXfrm>
        <a:off x="2197378" y="2113217"/>
        <a:ext cx="2352408" cy="441647"/>
      </dsp:txXfrm>
    </dsp:sp>
    <dsp:sp modelId="{C1F887B9-E580-4054-BB5C-9B5BDAF45416}">
      <dsp:nvSpPr>
        <dsp:cNvPr id="0" name=""/>
        <dsp:cNvSpPr/>
      </dsp:nvSpPr>
      <dsp:spPr>
        <a:xfrm>
          <a:off x="1267699" y="2563657"/>
          <a:ext cx="4244705" cy="441647"/>
        </a:xfrm>
        <a:prstGeom prst="trapezoid">
          <a:avLst>
            <a:gd name="adj" fmla="val 70827"/>
          </a:avLst>
        </a:prstGeom>
        <a:solidFill>
          <a:schemeClr val="accent3">
            <a:shade val="50000"/>
            <a:hueOff val="0"/>
            <a:satOff val="0"/>
            <a:lumOff val="2646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kern="1200">
              <a:latin typeface="Myriad Pro" pitchFamily="34" charset="0"/>
              <a:ea typeface="+mn-ea"/>
              <a:cs typeface="+mn-cs"/>
            </a:rPr>
            <a:t>Regarder une démonstration </a:t>
          </a:r>
          <a:endParaRPr lang="fr-CH" sz="1400" kern="1200" dirty="0">
            <a:latin typeface="Myriad Pro" pitchFamily="34" charset="0"/>
            <a:ea typeface="+mn-ea"/>
            <a:cs typeface="+mn-cs"/>
          </a:endParaRPr>
        </a:p>
      </dsp:txBody>
      <dsp:txXfrm>
        <a:off x="2010523" y="2563657"/>
        <a:ext cx="2759058" cy="441647"/>
      </dsp:txXfrm>
    </dsp:sp>
    <dsp:sp modelId="{A4E6269D-4458-46DF-B852-310A12C4DA33}">
      <dsp:nvSpPr>
        <dsp:cNvPr id="0" name=""/>
        <dsp:cNvSpPr/>
      </dsp:nvSpPr>
      <dsp:spPr>
        <a:xfrm>
          <a:off x="938422" y="2996512"/>
          <a:ext cx="4870320" cy="441647"/>
        </a:xfrm>
        <a:prstGeom prst="trapezoid">
          <a:avLst>
            <a:gd name="adj" fmla="val 70827"/>
          </a:avLst>
        </a:prstGeom>
        <a:solidFill>
          <a:schemeClr val="accent3">
            <a:shade val="50000"/>
            <a:hueOff val="0"/>
            <a:satOff val="0"/>
            <a:lumOff val="2117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kern="1200">
              <a:latin typeface="Myriad Pro" pitchFamily="34" charset="0"/>
              <a:ea typeface="+mn-ea"/>
              <a:cs typeface="+mn-cs"/>
            </a:rPr>
            <a:t>Participer à un atelier pratique </a:t>
          </a:r>
          <a:endParaRPr lang="fr-CH" sz="1400" kern="1200" dirty="0">
            <a:latin typeface="Myriad Pro" pitchFamily="34" charset="0"/>
            <a:ea typeface="+mn-ea"/>
            <a:cs typeface="+mn-cs"/>
          </a:endParaRPr>
        </a:p>
      </dsp:txBody>
      <dsp:txXfrm>
        <a:off x="1790728" y="2996512"/>
        <a:ext cx="3165708" cy="441647"/>
      </dsp:txXfrm>
    </dsp:sp>
    <dsp:sp modelId="{E0670807-A86F-4631-A65C-787B0FCF50BF}">
      <dsp:nvSpPr>
        <dsp:cNvPr id="0" name=""/>
        <dsp:cNvSpPr/>
      </dsp:nvSpPr>
      <dsp:spPr>
        <a:xfrm>
          <a:off x="625615" y="3438159"/>
          <a:ext cx="5495935" cy="441647"/>
        </a:xfrm>
        <a:prstGeom prst="trapezoid">
          <a:avLst>
            <a:gd name="adj" fmla="val 70827"/>
          </a:avLst>
        </a:prstGeom>
        <a:solidFill>
          <a:schemeClr val="accent3">
            <a:shade val="50000"/>
            <a:hueOff val="0"/>
            <a:satOff val="0"/>
            <a:lumOff val="1587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kern="1200">
              <a:latin typeface="Myriad Pro" pitchFamily="34" charset="0"/>
              <a:ea typeface="+mn-ea"/>
              <a:cs typeface="+mn-cs"/>
            </a:rPr>
            <a:t>Concevoir une leçon collaborative</a:t>
          </a:r>
          <a:endParaRPr lang="fr-CH" sz="1400" kern="1200" dirty="0">
            <a:latin typeface="Myriad Pro" pitchFamily="34" charset="0"/>
            <a:ea typeface="+mn-ea"/>
            <a:cs typeface="+mn-cs"/>
          </a:endParaRPr>
        </a:p>
      </dsp:txBody>
      <dsp:txXfrm>
        <a:off x="1587403" y="3438159"/>
        <a:ext cx="3572358" cy="441647"/>
      </dsp:txXfrm>
    </dsp:sp>
    <dsp:sp modelId="{B8C0C9E6-70DE-4966-8941-98619CBC92D3}">
      <dsp:nvSpPr>
        <dsp:cNvPr id="0" name=""/>
        <dsp:cNvSpPr/>
      </dsp:nvSpPr>
      <dsp:spPr>
        <a:xfrm>
          <a:off x="312807" y="3879807"/>
          <a:ext cx="6121550" cy="441647"/>
        </a:xfrm>
        <a:prstGeom prst="trapezoid">
          <a:avLst>
            <a:gd name="adj" fmla="val 70827"/>
          </a:avLst>
        </a:prstGeom>
        <a:solidFill>
          <a:schemeClr val="accent3">
            <a:shade val="50000"/>
            <a:hueOff val="0"/>
            <a:satOff val="0"/>
            <a:lumOff val="1058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kern="1200">
              <a:latin typeface="Myriad Pro" pitchFamily="34" charset="0"/>
              <a:ea typeface="+mn-ea"/>
              <a:cs typeface="+mn-cs"/>
            </a:rPr>
            <a:t>Simuler, modéliser, ou expérimenter une leçon </a:t>
          </a:r>
          <a:endParaRPr lang="fr-CH" sz="1400" kern="1200" dirty="0">
            <a:latin typeface="Myriad Pro" pitchFamily="34" charset="0"/>
            <a:ea typeface="+mn-ea"/>
            <a:cs typeface="+mn-cs"/>
          </a:endParaRPr>
        </a:p>
      </dsp:txBody>
      <dsp:txXfrm>
        <a:off x="1384078" y="3879807"/>
        <a:ext cx="3979008" cy="441647"/>
      </dsp:txXfrm>
    </dsp:sp>
    <dsp:sp modelId="{32C289B6-BAD6-43B9-BFFF-83F8C119037D}">
      <dsp:nvSpPr>
        <dsp:cNvPr id="0" name=""/>
        <dsp:cNvSpPr/>
      </dsp:nvSpPr>
      <dsp:spPr>
        <a:xfrm>
          <a:off x="0" y="4321454"/>
          <a:ext cx="6747166" cy="441647"/>
        </a:xfrm>
        <a:prstGeom prst="trapezoid">
          <a:avLst>
            <a:gd name="adj" fmla="val 70827"/>
          </a:avLst>
        </a:prstGeom>
        <a:solidFill>
          <a:schemeClr val="accent3">
            <a:shade val="50000"/>
            <a:hueOff val="0"/>
            <a:satOff val="0"/>
            <a:lumOff val="529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CH" sz="1400" kern="1200" dirty="0">
              <a:latin typeface="Myriad Pro" pitchFamily="34" charset="0"/>
              <a:ea typeface="+mn-ea"/>
              <a:cs typeface="+mn-cs"/>
            </a:rPr>
            <a:t>Concevoir ou effectuer une présentation 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CH" sz="1400" kern="1200" dirty="0">
              <a:latin typeface="Myriad Pro" pitchFamily="34" charset="0"/>
              <a:ea typeface="+mn-ea"/>
              <a:cs typeface="+mn-cs"/>
            </a:rPr>
            <a:t>«faire réellement»</a:t>
          </a:r>
        </a:p>
      </dsp:txBody>
      <dsp:txXfrm>
        <a:off x="1180754" y="4321454"/>
        <a:ext cx="4385657" cy="4416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0.19347</cdr:x>
      <cdr:y>0.28558</cdr:y>
    </cdr:from>
    <cdr:to>
      <cdr:x>0.36535</cdr:x>
      <cdr:y>0.55212</cdr:y>
    </cdr:to>
    <cdr:cxnSp macro="">
      <cdr:nvCxnSpPr>
        <cdr:cNvPr id="3" name="Connecteur droit 2">
          <a:extLst xmlns:a="http://schemas.openxmlformats.org/drawingml/2006/main">
            <a:ext uri="{FF2B5EF4-FFF2-40B4-BE49-F238E27FC236}">
              <a16:creationId xmlns:a16="http://schemas.microsoft.com/office/drawing/2014/main" id="{613A47EA-FB39-42A2-96F9-7162870934B4}"/>
            </a:ext>
          </a:extLst>
        </cdr:cNvPr>
        <cdr:cNvCxnSpPr/>
      </cdr:nvCxnSpPr>
      <cdr:spPr>
        <a:xfrm xmlns:a="http://schemas.openxmlformats.org/drawingml/2006/main">
          <a:off x="1539963" y="1080120"/>
          <a:ext cx="1368152" cy="1008112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0.6277</cdr:x>
      <cdr:y>0.16315</cdr:y>
    </cdr:from>
    <cdr:to>
      <cdr:x>0.89909</cdr:x>
      <cdr:y>0.3993</cdr:y>
    </cdr:to>
    <cdr:cxnSp macro="">
      <cdr:nvCxnSpPr>
        <cdr:cNvPr id="5" name="Connecteur droit 4">
          <a:extLst xmlns:a="http://schemas.openxmlformats.org/drawingml/2006/main">
            <a:ext uri="{FF2B5EF4-FFF2-40B4-BE49-F238E27FC236}">
              <a16:creationId xmlns:a16="http://schemas.microsoft.com/office/drawing/2014/main" id="{4BFE128E-EB2F-4F15-8C49-0E73491BDCA0}"/>
            </a:ext>
          </a:extLst>
        </cdr:cNvPr>
        <cdr:cNvCxnSpPr/>
      </cdr:nvCxnSpPr>
      <cdr:spPr>
        <a:xfrm xmlns:a="http://schemas.openxmlformats.org/drawingml/2006/main" flipV="1">
          <a:off x="4996347" y="596970"/>
          <a:ext cx="2160240" cy="864096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0.36535</cdr:x>
      <cdr:y>0.3993</cdr:y>
    </cdr:from>
    <cdr:to>
      <cdr:x>0.6277</cdr:x>
      <cdr:y>0.54771</cdr:y>
    </cdr:to>
    <cdr:cxnSp macro="">
      <cdr:nvCxnSpPr>
        <cdr:cNvPr id="10" name="Connecteur droit 9">
          <a:extLst xmlns:a="http://schemas.openxmlformats.org/drawingml/2006/main">
            <a:ext uri="{FF2B5EF4-FFF2-40B4-BE49-F238E27FC236}">
              <a16:creationId xmlns:a16="http://schemas.microsoft.com/office/drawing/2014/main" id="{F8FE7401-E74E-4E13-ABBE-AFA5ACFDFD3C}"/>
            </a:ext>
          </a:extLst>
        </cdr:cNvPr>
        <cdr:cNvCxnSpPr/>
      </cdr:nvCxnSpPr>
      <cdr:spPr>
        <a:xfrm xmlns:a="http://schemas.openxmlformats.org/drawingml/2006/main" flipV="1">
          <a:off x="2908115" y="1461066"/>
          <a:ext cx="2088232" cy="543064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0"/>
            <a:ext cx="2950951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43" tIns="45823" rIns="91643" bIns="4582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842" y="0"/>
            <a:ext cx="2950951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43" tIns="45823" rIns="91643" bIns="4582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" y="9443961"/>
            <a:ext cx="2950951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43" tIns="45823" rIns="91643" bIns="4582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842" y="9443961"/>
            <a:ext cx="2950951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43" tIns="45823" rIns="91643" bIns="4582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0E1574C-2DD4-4811-A75B-26B4273DFA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43169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2970009" cy="533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43" tIns="45823" rIns="91643" bIns="4582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255" y="1"/>
            <a:ext cx="2893774" cy="533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43" tIns="45823" rIns="91643" bIns="4582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62000"/>
            <a:ext cx="4979987" cy="3733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831" y="4721983"/>
            <a:ext cx="5023605" cy="4493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43" tIns="45823" rIns="91643" bIns="458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3959"/>
            <a:ext cx="2970009" cy="533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43" tIns="45823" rIns="91643" bIns="4582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255" y="9443959"/>
            <a:ext cx="2893774" cy="533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43" tIns="45823" rIns="91643" bIns="4582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7AA9B33-7634-4EF6-9ACC-11C2D42C11F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05855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CH" dirty="0"/>
          </a:p>
          <a:p>
            <a:endParaRPr lang="fr-FR" dirty="0"/>
          </a:p>
        </p:txBody>
      </p:sp>
      <p:sp>
        <p:nvSpPr>
          <p:cNvPr id="2662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5369" indent="-286681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6723" indent="-229345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5412" indent="-229345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64100" indent="-229345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22791" indent="-22934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81480" indent="-22934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40168" indent="-22934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98859" indent="-22934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349A548-7807-4D86-9B19-A9F4BE75C804}" type="slidenum">
              <a:rPr lang="fr-FR" sz="1200"/>
              <a:pPr eaLnBrk="1" hangingPunct="1"/>
              <a:t>1</a:t>
            </a:fld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40316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CH" altLang="fr-FR"/>
          </a:p>
        </p:txBody>
      </p:sp>
      <p:sp>
        <p:nvSpPr>
          <p:cNvPr id="204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6365" indent="-287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8254" indent="-2296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7555" indent="-2296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66856" indent="-2296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26158" indent="-2296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85459" indent="-2296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44761" indent="-2296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04062" indent="-2296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1446466-C226-4508-8376-9D0FBB83B7F1}" type="slidenum">
              <a:rPr lang="fr-FR" altLang="fr-FR" sz="1200"/>
              <a:pPr/>
              <a:t>2</a:t>
            </a:fld>
            <a:endParaRPr lang="fr-FR" altLang="fr-FR" sz="1200"/>
          </a:p>
        </p:txBody>
      </p:sp>
    </p:spTree>
    <p:extLst>
      <p:ext uri="{BB962C8B-B14F-4D97-AF65-F5344CB8AC3E}">
        <p14:creationId xmlns:p14="http://schemas.microsoft.com/office/powerpoint/2010/main" val="3730793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CH" altLang="fr-FR"/>
          </a:p>
        </p:txBody>
      </p:sp>
      <p:sp>
        <p:nvSpPr>
          <p:cNvPr id="1843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1FDDE32-F8A9-40A8-A5EE-AB8974AB6C5E}" type="slidenum">
              <a:rPr lang="fr-FR" altLang="fr-FR" sz="1200" smtClean="0"/>
              <a:pPr/>
              <a:t>71</a:t>
            </a:fld>
            <a:endParaRPr lang="fr-FR" altLang="fr-FR" sz="1200"/>
          </a:p>
        </p:txBody>
      </p:sp>
    </p:spTree>
    <p:extLst>
      <p:ext uri="{BB962C8B-B14F-4D97-AF65-F5344CB8AC3E}">
        <p14:creationId xmlns:p14="http://schemas.microsoft.com/office/powerpoint/2010/main" val="201313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B28E62E0-E3FD-4737-A60F-759893324E9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213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B5262BD8-71C2-4CDF-BD3E-12EC69AF26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2046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7F92E068-F51D-4178-9278-9549EB858D23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5803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  <a:p>
            <a:pPr>
              <a:defRPr/>
            </a:pPr>
            <a:endParaRPr lang="fr-FR"/>
          </a:p>
          <a:p>
            <a:pPr>
              <a:defRPr/>
            </a:pPr>
            <a:fld id="{6613E8DB-2F14-405C-91AE-D3018A6609A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848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28"/>
          <p:cNvSpPr>
            <a:spLocks noGrp="1"/>
          </p:cNvSpPr>
          <p:nvPr>
            <p:ph type="body" sz="quarter" idx="26" hasCustomPrompt="1"/>
          </p:nvPr>
        </p:nvSpPr>
        <p:spPr>
          <a:xfrm>
            <a:off x="-252536" y="2843411"/>
            <a:ext cx="984498" cy="1017637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 </a:t>
            </a:r>
          </a:p>
        </p:txBody>
      </p:sp>
      <p:sp>
        <p:nvSpPr>
          <p:cNvPr id="11" name="Inhaltsplatzhalter 6"/>
          <p:cNvSpPr>
            <a:spLocks noGrp="1"/>
          </p:cNvSpPr>
          <p:nvPr>
            <p:ph sz="quarter" idx="24"/>
          </p:nvPr>
        </p:nvSpPr>
        <p:spPr>
          <a:xfrm>
            <a:off x="428626" y="1951038"/>
            <a:ext cx="5467350" cy="3875882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/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2" name="Inhaltsplatzhalter 6"/>
          <p:cNvSpPr>
            <a:spLocks noGrp="1"/>
          </p:cNvSpPr>
          <p:nvPr>
            <p:ph sz="quarter" idx="14"/>
          </p:nvPr>
        </p:nvSpPr>
        <p:spPr>
          <a:xfrm>
            <a:off x="6078538" y="1951038"/>
            <a:ext cx="2620168" cy="3875882"/>
          </a:xfrm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30"/>
          </p:nvPr>
        </p:nvSpPr>
        <p:spPr>
          <a:xfrm>
            <a:off x="428625" y="849562"/>
            <a:ext cx="8270081" cy="448914"/>
          </a:xfrm>
        </p:spPr>
        <p:txBody>
          <a:bodyPr anchor="ctr"/>
          <a:lstStyle>
            <a:lvl1pPr marL="0" indent="0">
              <a:buNone/>
              <a:defRPr sz="4000" i="1"/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428625" y="428626"/>
            <a:ext cx="8270081" cy="44891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de-DE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de-DE"/>
              <a:t>| </a:t>
            </a:r>
            <a:fld id="{BF992621-E740-4390-A3D6-234C3768A883}" type="datetime1">
              <a:rPr lang="de-DE" smtClean="0"/>
              <a:t>15.09.2021</a:t>
            </a:fld>
            <a:endParaRPr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r>
              <a:rPr lang="de-DE"/>
              <a:t>| </a:t>
            </a:r>
            <a:fld id="{45DB6B63-A4C5-4734-9005-6E95B9C24042}" type="slidenum">
              <a:rPr smtClean="0"/>
              <a:pPr/>
              <a:t>‹N°›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50391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 1_1-zeili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428625" y="1951038"/>
            <a:ext cx="8270081" cy="3875882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| </a:t>
            </a:r>
            <a:fld id="{0BD94B4D-6078-42E3-883D-0D87E9528288}" type="datetime1">
              <a:rPr lang="de-DE" smtClean="0"/>
              <a:t>15.09.2021</a:t>
            </a:fld>
            <a:endParaRPr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/>
              <a:t>| </a:t>
            </a:r>
            <a:fld id="{45DB6B63-A4C5-4734-9005-6E95B9C24042}" type="slidenum">
              <a:rPr smtClean="0"/>
              <a:pPr/>
              <a:t>‹N°›</a:t>
            </a:fld>
            <a:endParaRPr dirty="0"/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>
          <a:xfrm>
            <a:off x="428625" y="428626"/>
            <a:ext cx="8270081" cy="44891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8"/>
          </p:nvPr>
        </p:nvSpPr>
        <p:spPr>
          <a:xfrm>
            <a:off x="428625" y="849562"/>
            <a:ext cx="8270081" cy="448914"/>
          </a:xfrm>
        </p:spPr>
        <p:txBody>
          <a:bodyPr anchor="ctr"/>
          <a:lstStyle>
            <a:lvl1pPr marL="0" indent="0">
              <a:buNone/>
              <a:defRPr sz="4000" i="1"/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088755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8" t="29366" r="30055" b="20370"/>
          <a:stretch>
            <a:fillRect/>
          </a:stretch>
        </p:blipFill>
        <p:spPr bwMode="auto">
          <a:xfrm>
            <a:off x="6948488" y="115888"/>
            <a:ext cx="20161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FCB9230A-ECB8-4B43-AE45-4953312C520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0239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F574C72F-D563-47BC-81BB-D120FD43C36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5396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D914C381-1BA6-47D8-8D30-458BC12FD76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3098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9BD34EAE-4680-4E28-92D0-E339C9E8FA3A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6280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D0D91033-2C7D-4BAA-9F54-522E394E373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06068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2BC8FFD4-E13A-4C84-95A4-673452BE3AC3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244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D13BC76E-3064-4FA5-92CD-BD6BC1B9503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9310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82EA0C81-977D-4191-AED8-11F46719854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1166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 du masque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2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528682F9-3C4A-4BF6-B85C-F77738BC7F8A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5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2" r:id="rId12"/>
    <p:sldLayoutId id="2147483855" r:id="rId13"/>
    <p:sldLayoutId id="2147483857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Divers%20documents%20distribu&#233;s/Instructions%20accueil%20apprenti%20pour%20d&#233;partements.docx" TargetMode="Externa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3.jpeg"/><Relationship Id="rId7" Type="http://schemas.openxmlformats.org/officeDocument/2006/relationships/image" Target="../media/image99.jpe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g"/><Relationship Id="rId4" Type="http://schemas.openxmlformats.org/officeDocument/2006/relationships/image" Target="../media/image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1.png"/><Relationship Id="rId4" Type="http://schemas.openxmlformats.org/officeDocument/2006/relationships/image" Target="../media/image50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Divers%20documents%20distribu&#233;s/PV-25.03.201x%20s&#233;ance%20apprentie.docx" TargetMode="Externa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Divers%20documents%20distribu&#233;s/Aide-M&#233;moire%20Helvartis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Divers%20documents%20distribu&#233;s/Plan%20de%20formation.xlsx" TargetMode="Externa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Divers%20documents%20distribu&#233;s/plan%20premi&#232;re%20semaine.docx" TargetMode="Externa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g"/><Relationship Id="rId4" Type="http://schemas.openxmlformats.org/officeDocument/2006/relationships/image" Target="../media/image82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hyperlink" Target="zone-de-confort-osez-en-sortir-_Video_vf.mp4" TargetMode="Externa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hyperlink" Target="http://www.cifc-ne.ch/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90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E226B37F-99A2-46B1-8CEF-E20A7192E938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pic>
        <p:nvPicPr>
          <p:cNvPr id="3075" name="Picture 3" descr="im_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8" y="2470795"/>
            <a:ext cx="8456612" cy="339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im_H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5543550"/>
            <a:ext cx="12588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im_H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4138613"/>
            <a:ext cx="1258887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im_H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2781300"/>
            <a:ext cx="12588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im_H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1401763"/>
            <a:ext cx="1258887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im_H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38100"/>
            <a:ext cx="12588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417513" y="1628775"/>
            <a:ext cx="67467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fr-CH" sz="2000" b="1" dirty="0">
                <a:latin typeface="Myriad Pro" pitchFamily="34" charset="0"/>
              </a:rPr>
              <a:t>Intégrer et accompagner son </a:t>
            </a:r>
            <a:r>
              <a:rPr lang="fr-CH" sz="2000" b="1" dirty="0" err="1">
                <a:latin typeface="Myriad Pro" pitchFamily="34" charset="0"/>
              </a:rPr>
              <a:t>apprenti-e</a:t>
            </a:r>
            <a:endParaRPr lang="fr-CH" sz="2000" b="1" dirty="0">
              <a:latin typeface="Myriad Pro" pitchFamily="34" charset="0"/>
            </a:endParaRPr>
          </a:p>
        </p:txBody>
      </p:sp>
      <p:grpSp>
        <p:nvGrpSpPr>
          <p:cNvPr id="3082" name="Group 10"/>
          <p:cNvGrpSpPr>
            <a:grpSpLocks/>
          </p:cNvGrpSpPr>
          <p:nvPr/>
        </p:nvGrpSpPr>
        <p:grpSpPr bwMode="auto">
          <a:xfrm>
            <a:off x="7696200" y="0"/>
            <a:ext cx="1143000" cy="6858000"/>
            <a:chOff x="4848" y="0"/>
            <a:chExt cx="720" cy="4320"/>
          </a:xfrm>
        </p:grpSpPr>
        <p:sp>
          <p:nvSpPr>
            <p:cNvPr id="3086" name="Line 11"/>
            <p:cNvSpPr>
              <a:spLocks noChangeShapeType="1"/>
            </p:cNvSpPr>
            <p:nvPr/>
          </p:nvSpPr>
          <p:spPr bwMode="auto">
            <a:xfrm>
              <a:off x="484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87" name="Line 12"/>
            <p:cNvSpPr>
              <a:spLocks noChangeShapeType="1"/>
            </p:cNvSpPr>
            <p:nvPr/>
          </p:nvSpPr>
          <p:spPr bwMode="auto">
            <a:xfrm>
              <a:off x="4896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88" name="Line 13"/>
            <p:cNvSpPr>
              <a:spLocks noChangeShapeType="1"/>
            </p:cNvSpPr>
            <p:nvPr/>
          </p:nvSpPr>
          <p:spPr bwMode="auto">
            <a:xfrm>
              <a:off x="494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89" name="Line 14"/>
            <p:cNvSpPr>
              <a:spLocks noChangeShapeType="1"/>
            </p:cNvSpPr>
            <p:nvPr/>
          </p:nvSpPr>
          <p:spPr bwMode="auto">
            <a:xfrm>
              <a:off x="4992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90" name="Line 15"/>
            <p:cNvSpPr>
              <a:spLocks noChangeShapeType="1"/>
            </p:cNvSpPr>
            <p:nvPr/>
          </p:nvSpPr>
          <p:spPr bwMode="auto">
            <a:xfrm>
              <a:off x="504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91" name="Line 16"/>
            <p:cNvSpPr>
              <a:spLocks noChangeShapeType="1"/>
            </p:cNvSpPr>
            <p:nvPr/>
          </p:nvSpPr>
          <p:spPr bwMode="auto">
            <a:xfrm>
              <a:off x="508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92" name="Line 17"/>
            <p:cNvSpPr>
              <a:spLocks noChangeShapeType="1"/>
            </p:cNvSpPr>
            <p:nvPr/>
          </p:nvSpPr>
          <p:spPr bwMode="auto">
            <a:xfrm>
              <a:off x="5136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93" name="Line 18"/>
            <p:cNvSpPr>
              <a:spLocks noChangeShapeType="1"/>
            </p:cNvSpPr>
            <p:nvPr/>
          </p:nvSpPr>
          <p:spPr bwMode="auto">
            <a:xfrm>
              <a:off x="518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94" name="Line 19"/>
            <p:cNvSpPr>
              <a:spLocks noChangeShapeType="1"/>
            </p:cNvSpPr>
            <p:nvPr/>
          </p:nvSpPr>
          <p:spPr bwMode="auto">
            <a:xfrm>
              <a:off x="5232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95" name="Line 20"/>
            <p:cNvSpPr>
              <a:spLocks noChangeShapeType="1"/>
            </p:cNvSpPr>
            <p:nvPr/>
          </p:nvSpPr>
          <p:spPr bwMode="auto">
            <a:xfrm>
              <a:off x="528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96" name="Line 21"/>
            <p:cNvSpPr>
              <a:spLocks noChangeShapeType="1"/>
            </p:cNvSpPr>
            <p:nvPr/>
          </p:nvSpPr>
          <p:spPr bwMode="auto">
            <a:xfrm>
              <a:off x="532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97" name="Line 22"/>
            <p:cNvSpPr>
              <a:spLocks noChangeShapeType="1"/>
            </p:cNvSpPr>
            <p:nvPr/>
          </p:nvSpPr>
          <p:spPr bwMode="auto">
            <a:xfrm>
              <a:off x="5376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98" name="Line 23"/>
            <p:cNvSpPr>
              <a:spLocks noChangeShapeType="1"/>
            </p:cNvSpPr>
            <p:nvPr/>
          </p:nvSpPr>
          <p:spPr bwMode="auto">
            <a:xfrm>
              <a:off x="542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099" name="Line 24"/>
            <p:cNvSpPr>
              <a:spLocks noChangeShapeType="1"/>
            </p:cNvSpPr>
            <p:nvPr/>
          </p:nvSpPr>
          <p:spPr bwMode="auto">
            <a:xfrm>
              <a:off x="5472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100" name="Line 25"/>
            <p:cNvSpPr>
              <a:spLocks noChangeShapeType="1"/>
            </p:cNvSpPr>
            <p:nvPr/>
          </p:nvSpPr>
          <p:spPr bwMode="auto">
            <a:xfrm>
              <a:off x="552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  <p:sp>
          <p:nvSpPr>
            <p:cNvPr id="3101" name="Line 26"/>
            <p:cNvSpPr>
              <a:spLocks noChangeShapeType="1"/>
            </p:cNvSpPr>
            <p:nvPr/>
          </p:nvSpPr>
          <p:spPr bwMode="auto">
            <a:xfrm>
              <a:off x="556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 dirty="0"/>
            </a:p>
          </p:txBody>
        </p:sp>
      </p:grpSp>
      <p:sp>
        <p:nvSpPr>
          <p:cNvPr id="3083" name="Line 28"/>
          <p:cNvSpPr>
            <a:spLocks noChangeShapeType="1"/>
          </p:cNvSpPr>
          <p:nvPr/>
        </p:nvSpPr>
        <p:spPr bwMode="auto">
          <a:xfrm flipV="1">
            <a:off x="630238" y="2852738"/>
            <a:ext cx="0" cy="230505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CH" dirty="0"/>
          </a:p>
        </p:txBody>
      </p:sp>
      <p:pic>
        <p:nvPicPr>
          <p:cNvPr id="30" name="Picture 29" descr="cifc_bo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92" y="216841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10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143575"/>
            <a:ext cx="7965282" cy="1143000"/>
          </a:xfrm>
        </p:spPr>
        <p:txBody>
          <a:bodyPr/>
          <a:lstStyle/>
          <a:p>
            <a:pPr algn="l" eaLnBrk="1" hangingPunct="1"/>
            <a:b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</a:br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Former c’est :</a:t>
            </a:r>
            <a:b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359015"/>
            <a:ext cx="8305800" cy="4039594"/>
          </a:xfrm>
        </p:spPr>
        <p:txBody>
          <a:bodyPr/>
          <a:lstStyle/>
          <a:p>
            <a:pPr marL="0" lvl="0" indent="0">
              <a:buNone/>
            </a:pPr>
            <a:endParaRPr lang="fr-CH" sz="24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Un engagement qui prend du temps et de l’énergie au début</a:t>
            </a: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S’assurer que toutes les personnes impliquées en aient vraiment envie</a:t>
            </a:r>
          </a:p>
          <a:p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Expliquer clairement vos attentes à l’interne </a:t>
            </a:r>
            <a:r>
              <a:rPr lang="fr-CH" sz="1400" dirty="0">
                <a:latin typeface="Myriad Pro" pitchFamily="34" charset="0"/>
                <a:hlinkClick r:id="rId2" action="ppaction://hlinkfile"/>
              </a:rPr>
              <a:t>Instructions à l'interne</a:t>
            </a:r>
            <a:endParaRPr lang="fr-CH" sz="1400" dirty="0">
              <a:latin typeface="Myriad Pro" pitchFamily="34" charset="0"/>
            </a:endParaRP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Protéger l’</a:t>
            </a:r>
            <a:r>
              <a:rPr lang="fr-CH" sz="2000" dirty="0" err="1">
                <a:latin typeface="Myriad Pro" pitchFamily="34" charset="0"/>
              </a:rPr>
              <a:t>apprenti-e</a:t>
            </a:r>
            <a:r>
              <a:rPr lang="fr-CH" sz="2000" dirty="0">
                <a:latin typeface="Myriad Pro" pitchFamily="34" charset="0"/>
              </a:rPr>
              <a:t> des mauvais exemples</a:t>
            </a:r>
          </a:p>
          <a:p>
            <a:endParaRPr lang="fr-CH" sz="1400" dirty="0">
              <a:latin typeface="Myriad Pro" pitchFamily="34" charset="0"/>
            </a:endParaRPr>
          </a:p>
          <a:p>
            <a:endParaRPr lang="fr-CH" sz="1400" dirty="0">
              <a:latin typeface="Myriad Pro" pitchFamily="34" charset="0"/>
            </a:endParaRPr>
          </a:p>
          <a:p>
            <a:endParaRPr lang="fr-CH" sz="1400" dirty="0">
              <a:latin typeface="Myriad Pro" pitchFamily="34" charset="0"/>
            </a:endParaRPr>
          </a:p>
          <a:p>
            <a:endParaRPr lang="fr-CH" sz="2000" dirty="0">
              <a:latin typeface="Myriad Pro" pitchFamily="34" charset="0"/>
            </a:endParaRP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2000" dirty="0">
              <a:solidFill>
                <a:srgbClr val="FF0000"/>
              </a:solidFill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69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title"/>
          </p:nvPr>
        </p:nvSpPr>
        <p:spPr>
          <a:xfrm>
            <a:off x="28575" y="23813"/>
            <a:ext cx="6629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fr-CH" altLang="fr-FR" sz="4000" b="1" dirty="0" err="1">
                <a:solidFill>
                  <a:srgbClr val="07118D"/>
                </a:solidFill>
                <a:latin typeface="Myriad Pro" pitchFamily="34" charset="0"/>
              </a:rPr>
              <a:t>Refcom</a:t>
            </a:r>
            <a:endParaRPr lang="fr-FR" alt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7950" y="1020763"/>
            <a:ext cx="8686800" cy="5348287"/>
          </a:xfrm>
        </p:spPr>
        <p:txBody>
          <a:bodyPr/>
          <a:lstStyle/>
          <a:p>
            <a:pPr eaLnBrk="1" hangingPunct="1">
              <a:tabLst>
                <a:tab pos="1517650" algn="l"/>
              </a:tabLst>
              <a:defRPr/>
            </a:pPr>
            <a:endParaRPr lang="fr-FR" altLang="fr-FR" sz="24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endParaRPr lang="fr-FR" altLang="fr-FR" sz="2400" dirty="0">
              <a:latin typeface="Verdana" pitchFamily="34" charset="0"/>
            </a:endParaRPr>
          </a:p>
        </p:txBody>
      </p:sp>
      <p:sp>
        <p:nvSpPr>
          <p:cNvPr id="9830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6A8CFE56-2E75-44A6-AFE4-035482D62038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100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pic>
        <p:nvPicPr>
          <p:cNvPr id="10" name="Image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060848"/>
            <a:ext cx="6696744" cy="32403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29" descr="cifc_bon">
            <a:extLst>
              <a:ext uri="{FF2B5EF4-FFF2-40B4-BE49-F238E27FC236}">
                <a16:creationId xmlns:a16="http://schemas.microsoft.com/office/drawing/2014/main" id="{4311F94B-EC2B-4EC8-B027-3EE02E9D5B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501" y="145551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63605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7950" y="1020763"/>
            <a:ext cx="8686800" cy="5348287"/>
          </a:xfrm>
        </p:spPr>
        <p:txBody>
          <a:bodyPr/>
          <a:lstStyle/>
          <a:p>
            <a:pPr eaLnBrk="1" hangingPunct="1">
              <a:tabLst>
                <a:tab pos="1517650" algn="l"/>
              </a:tabLst>
              <a:defRPr/>
            </a:pPr>
            <a:endParaRPr lang="fr-FR" altLang="fr-FR" sz="24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endParaRPr lang="fr-FR" altLang="fr-FR" sz="2400" dirty="0">
              <a:latin typeface="Verdana" pitchFamily="34" charset="0"/>
            </a:endParaRPr>
          </a:p>
        </p:txBody>
      </p:sp>
      <p:sp>
        <p:nvSpPr>
          <p:cNvPr id="9830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6A8CFE56-2E75-44A6-AFE4-035482D62038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101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pic>
        <p:nvPicPr>
          <p:cNvPr id="1026" name="Picture 2" descr="formateurs-et-apprent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022" y="1772816"/>
            <a:ext cx="7310030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9" descr="cifc_bon">
            <a:extLst>
              <a:ext uri="{FF2B5EF4-FFF2-40B4-BE49-F238E27FC236}">
                <a16:creationId xmlns:a16="http://schemas.microsoft.com/office/drawing/2014/main" id="{14230D76-D093-4687-8B92-D6FB0913C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501" y="145551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57966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Espace réservé du numéro de diapositive 5">
            <a:extLst>
              <a:ext uri="{FF2B5EF4-FFF2-40B4-BE49-F238E27FC236}">
                <a16:creationId xmlns:a16="http://schemas.microsoft.com/office/drawing/2014/main" id="{33FF2278-F7D6-44C1-8981-CFFF75DF8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5908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804B63FD-C3CF-485A-A211-F6AB0A1F10F5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102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ED75125D-FF63-4FF7-9560-80E6172316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575" y="23813"/>
            <a:ext cx="6629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fr-CH" altLang="fr-FR" sz="3600" b="1" kern="1200" dirty="0">
                <a:solidFill>
                  <a:srgbClr val="07118D"/>
                </a:solidFill>
                <a:latin typeface="Verdana" panose="020B0604030504040204" pitchFamily="34" charset="0"/>
              </a:rPr>
              <a:t>Les formations à venir</a:t>
            </a:r>
            <a:endParaRPr lang="fr-FR" altLang="fr-FR" sz="3600" b="1" kern="1200" dirty="0">
              <a:solidFill>
                <a:srgbClr val="07118D"/>
              </a:solidFill>
              <a:latin typeface="Verdana" panose="020B0604030504040204" pitchFamily="34" charset="0"/>
            </a:endParaRPr>
          </a:p>
        </p:txBody>
      </p:sp>
      <p:sp>
        <p:nvSpPr>
          <p:cNvPr id="60420" name="Rectangle 4">
            <a:extLst>
              <a:ext uri="{FF2B5EF4-FFF2-40B4-BE49-F238E27FC236}">
                <a16:creationId xmlns:a16="http://schemas.microsoft.com/office/drawing/2014/main" id="{DC0D78C5-BE59-4EA3-A870-D4464F985F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7950" y="1020763"/>
            <a:ext cx="8686800" cy="5348287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endParaRPr lang="fr-FR" altLang="fr-FR" sz="20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r>
              <a:rPr lang="fr-FR" altLang="fr-FR" sz="2000" dirty="0">
                <a:solidFill>
                  <a:srgbClr val="EB9E2D"/>
                </a:solidFill>
                <a:latin typeface="Verdana" pitchFamily="34" charset="0"/>
              </a:rPr>
              <a:t>Formations</a:t>
            </a:r>
          </a:p>
          <a:p>
            <a:pPr eaLnBrk="1" hangingPunct="1">
              <a:buFont typeface="Wingdings" panose="05000000000000000000" pitchFamily="2" charset="2"/>
              <a:buChar char="§"/>
              <a:tabLst>
                <a:tab pos="1517650" algn="l"/>
              </a:tabLst>
              <a:defRPr/>
            </a:pPr>
            <a:r>
              <a:rPr lang="fr-FR" altLang="fr-FR" sz="2000" dirty="0">
                <a:latin typeface="Verdana" pitchFamily="34" charset="0"/>
              </a:rPr>
              <a:t>Comment bien accompagner son apprenti(e)</a:t>
            </a:r>
          </a:p>
          <a:p>
            <a:pPr lvl="1" eaLnBrk="1" hangingPunct="1">
              <a:buFont typeface="Wingdings" panose="05000000000000000000" pitchFamily="2" charset="2"/>
              <a:buChar char="§"/>
              <a:tabLst>
                <a:tab pos="1517650" algn="l"/>
              </a:tabLst>
              <a:defRPr/>
            </a:pPr>
            <a:r>
              <a:rPr lang="fr-FR" altLang="fr-FR" sz="1600" dirty="0">
                <a:latin typeface="Verdana" pitchFamily="34" charset="0"/>
              </a:rPr>
              <a:t>9 décembre 2021 Neuchâtel</a:t>
            </a:r>
          </a:p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endParaRPr lang="fr-FR" altLang="fr-FR" sz="2000" dirty="0">
              <a:latin typeface="Verdana" pitchFamily="34" charset="0"/>
            </a:endParaRPr>
          </a:p>
          <a:p>
            <a:pPr eaLnBrk="1" hangingPunct="1">
              <a:buFont typeface="Wingdings" panose="05000000000000000000" pitchFamily="2" charset="2"/>
              <a:buChar char="§"/>
              <a:tabLst>
                <a:tab pos="1517650" algn="l"/>
              </a:tabLst>
              <a:defRPr/>
            </a:pPr>
            <a:r>
              <a:rPr lang="fr-FR" altLang="fr-FR" sz="2000" dirty="0">
                <a:latin typeface="Verdana" pitchFamily="34" charset="0"/>
              </a:rPr>
              <a:t>BDEFA2 sur demande</a:t>
            </a:r>
          </a:p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endParaRPr lang="fr-FR" altLang="fr-FR" sz="2000" dirty="0">
              <a:latin typeface="Verdana" pitchFamily="34" charset="0"/>
            </a:endParaRPr>
          </a:p>
          <a:p>
            <a:pPr eaLnBrk="1" hangingPunct="1">
              <a:buFont typeface="Wingdings" panose="05000000000000000000" pitchFamily="2" charset="2"/>
              <a:buChar char="§"/>
              <a:tabLst>
                <a:tab pos="1517650" algn="l"/>
              </a:tabLst>
              <a:defRPr/>
            </a:pPr>
            <a:endParaRPr lang="fr-FR" altLang="fr-FR" sz="2000" dirty="0">
              <a:latin typeface="Verdana" pitchFamily="34" charset="0"/>
            </a:endParaRPr>
          </a:p>
          <a:p>
            <a:pPr eaLnBrk="1" hangingPunct="1">
              <a:buFont typeface="Wingdings" panose="05000000000000000000" pitchFamily="2" charset="2"/>
              <a:buChar char="§"/>
              <a:tabLst>
                <a:tab pos="1517650" algn="l"/>
              </a:tabLst>
              <a:defRPr/>
            </a:pPr>
            <a:endParaRPr lang="fr-FR" altLang="fr-FR" sz="2000" dirty="0">
              <a:latin typeface="Verdana" pitchFamily="34" charset="0"/>
            </a:endParaRPr>
          </a:p>
          <a:p>
            <a:pPr eaLnBrk="1" hangingPunct="1">
              <a:tabLst>
                <a:tab pos="1517650" algn="l"/>
              </a:tabLst>
              <a:defRPr/>
            </a:pPr>
            <a:endParaRPr lang="fr-FR" altLang="fr-FR" sz="24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endParaRPr lang="fr-FR" altLang="fr-FR" sz="2400" dirty="0">
              <a:latin typeface="Verdana" pitchFamily="34" charset="0"/>
            </a:endParaRPr>
          </a:p>
        </p:txBody>
      </p:sp>
      <p:pic>
        <p:nvPicPr>
          <p:cNvPr id="76805" name="Picture 5" descr="cifc_bon">
            <a:extLst>
              <a:ext uri="{FF2B5EF4-FFF2-40B4-BE49-F238E27FC236}">
                <a16:creationId xmlns:a16="http://schemas.microsoft.com/office/drawing/2014/main" id="{7A8B38F4-22A0-4626-9AEB-5BAA3A08F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813" y="92075"/>
            <a:ext cx="188118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3813"/>
            <a:ext cx="6629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fr-CH" altLang="fr-FR" sz="4000" b="1" dirty="0">
                <a:solidFill>
                  <a:srgbClr val="07118D"/>
                </a:solidFill>
                <a:latin typeface="Myriad Pro" pitchFamily="34" charset="0"/>
              </a:rPr>
              <a:t>Garder le contact</a:t>
            </a:r>
            <a:endParaRPr lang="fr-FR" alt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28600" y="1052513"/>
            <a:ext cx="8686800" cy="5348287"/>
          </a:xfrm>
        </p:spPr>
        <p:txBody>
          <a:bodyPr/>
          <a:lstStyle/>
          <a:p>
            <a:pPr eaLnBrk="1" hangingPunct="1">
              <a:tabLst>
                <a:tab pos="1517650" algn="l"/>
              </a:tabLst>
              <a:defRPr/>
            </a:pPr>
            <a:endParaRPr lang="fr-FR" altLang="fr-FR" sz="2000" dirty="0">
              <a:latin typeface="Verdana" panose="020B0604030504040204" pitchFamily="34" charset="0"/>
            </a:endParaRPr>
          </a:p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r>
              <a:rPr lang="fr-FR" altLang="fr-FR" sz="2000" dirty="0">
                <a:latin typeface="Verdana" panose="020B0604030504040204" pitchFamily="34" charset="0"/>
              </a:rPr>
              <a:t>       Groupe de formateurs </a:t>
            </a:r>
          </a:p>
        </p:txBody>
      </p:sp>
      <p:pic>
        <p:nvPicPr>
          <p:cNvPr id="69639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2954338"/>
            <a:ext cx="3867150" cy="1181100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4373" y="1527056"/>
            <a:ext cx="420734" cy="231648"/>
          </a:xfrm>
          <a:prstGeom prst="rect">
            <a:avLst/>
          </a:prstGeom>
        </p:spPr>
      </p:pic>
      <p:sp>
        <p:nvSpPr>
          <p:cNvPr id="9933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F378DCB0-E688-43E6-AE53-9D0C69382375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103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pic>
        <p:nvPicPr>
          <p:cNvPr id="7" name="Picture 29" descr="cifc_bon">
            <a:extLst>
              <a:ext uri="{FF2B5EF4-FFF2-40B4-BE49-F238E27FC236}">
                <a16:creationId xmlns:a16="http://schemas.microsoft.com/office/drawing/2014/main" id="{1BE59970-47F4-461E-84D3-3A2D5B737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501" y="145551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83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3975"/>
            <a:ext cx="6629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fr-CH" altLang="fr-FR" sz="4000" b="1" dirty="0">
                <a:solidFill>
                  <a:srgbClr val="07118D"/>
                </a:solidFill>
                <a:latin typeface="Myriad Pro" pitchFamily="34" charset="0"/>
              </a:rPr>
              <a:t>Questions ?</a:t>
            </a:r>
            <a:br>
              <a:rPr lang="fr-CH" altLang="fr-FR" sz="4000" b="1" dirty="0">
                <a:solidFill>
                  <a:srgbClr val="07118D"/>
                </a:solidFill>
                <a:latin typeface="Myriad Pro" pitchFamily="34" charset="0"/>
              </a:rPr>
            </a:br>
            <a:endParaRPr lang="fr-FR" alt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284984"/>
            <a:ext cx="3123289" cy="2050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556792"/>
            <a:ext cx="2762250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0357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DBF48E15-CD48-4C9D-9F20-110B62A7FC52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104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pic>
        <p:nvPicPr>
          <p:cNvPr id="6" name="Picture 29" descr="cifc_bon">
            <a:extLst>
              <a:ext uri="{FF2B5EF4-FFF2-40B4-BE49-F238E27FC236}">
                <a16:creationId xmlns:a16="http://schemas.microsoft.com/office/drawing/2014/main" id="{0C71C668-D922-4422-879E-3FF16F74F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501" y="145551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614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adressse_site_cif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152900"/>
            <a:ext cx="206375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79" name="Picture 3" descr="im_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2840038"/>
            <a:ext cx="8456612" cy="339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0" name="Picture 4" descr="im_H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5543550"/>
            <a:ext cx="12588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1" name="Picture 5" descr="im_H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4138613"/>
            <a:ext cx="1258887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2" name="Picture 6" descr="im_H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2781300"/>
            <a:ext cx="12588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3" name="Picture 7" descr="im_H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1401763"/>
            <a:ext cx="1258887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4" name="Picture 8" descr="im_H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38100"/>
            <a:ext cx="12588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85" name="Rectangle 9"/>
          <p:cNvSpPr>
            <a:spLocks noChangeArrowheads="1"/>
          </p:cNvSpPr>
          <p:nvPr/>
        </p:nvSpPr>
        <p:spPr bwMode="auto">
          <a:xfrm>
            <a:off x="630238" y="2244725"/>
            <a:ext cx="3136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2400">
                <a:latin typeface="Verdana" panose="020B0604030504040204" pitchFamily="34" charset="0"/>
              </a:rPr>
              <a:t>Merci et à bientôt !</a:t>
            </a:r>
          </a:p>
        </p:txBody>
      </p:sp>
      <p:grpSp>
        <p:nvGrpSpPr>
          <p:cNvPr id="101386" name="Group 10"/>
          <p:cNvGrpSpPr>
            <a:grpSpLocks/>
          </p:cNvGrpSpPr>
          <p:nvPr/>
        </p:nvGrpSpPr>
        <p:grpSpPr bwMode="auto">
          <a:xfrm>
            <a:off x="7696200" y="0"/>
            <a:ext cx="1143000" cy="6858000"/>
            <a:chOff x="4848" y="0"/>
            <a:chExt cx="720" cy="4320"/>
          </a:xfrm>
        </p:grpSpPr>
        <p:sp>
          <p:nvSpPr>
            <p:cNvPr id="101391" name="Line 11"/>
            <p:cNvSpPr>
              <a:spLocks noChangeShapeType="1"/>
            </p:cNvSpPr>
            <p:nvPr/>
          </p:nvSpPr>
          <p:spPr bwMode="auto">
            <a:xfrm>
              <a:off x="484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392" name="Line 12"/>
            <p:cNvSpPr>
              <a:spLocks noChangeShapeType="1"/>
            </p:cNvSpPr>
            <p:nvPr/>
          </p:nvSpPr>
          <p:spPr bwMode="auto">
            <a:xfrm>
              <a:off x="4896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393" name="Line 13"/>
            <p:cNvSpPr>
              <a:spLocks noChangeShapeType="1"/>
            </p:cNvSpPr>
            <p:nvPr/>
          </p:nvSpPr>
          <p:spPr bwMode="auto">
            <a:xfrm>
              <a:off x="494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394" name="Line 14"/>
            <p:cNvSpPr>
              <a:spLocks noChangeShapeType="1"/>
            </p:cNvSpPr>
            <p:nvPr/>
          </p:nvSpPr>
          <p:spPr bwMode="auto">
            <a:xfrm>
              <a:off x="4992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395" name="Line 15"/>
            <p:cNvSpPr>
              <a:spLocks noChangeShapeType="1"/>
            </p:cNvSpPr>
            <p:nvPr/>
          </p:nvSpPr>
          <p:spPr bwMode="auto">
            <a:xfrm>
              <a:off x="504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396" name="Line 16"/>
            <p:cNvSpPr>
              <a:spLocks noChangeShapeType="1"/>
            </p:cNvSpPr>
            <p:nvPr/>
          </p:nvSpPr>
          <p:spPr bwMode="auto">
            <a:xfrm>
              <a:off x="508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397" name="Line 17"/>
            <p:cNvSpPr>
              <a:spLocks noChangeShapeType="1"/>
            </p:cNvSpPr>
            <p:nvPr/>
          </p:nvSpPr>
          <p:spPr bwMode="auto">
            <a:xfrm>
              <a:off x="5136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398" name="Line 18"/>
            <p:cNvSpPr>
              <a:spLocks noChangeShapeType="1"/>
            </p:cNvSpPr>
            <p:nvPr/>
          </p:nvSpPr>
          <p:spPr bwMode="auto">
            <a:xfrm>
              <a:off x="518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399" name="Line 19"/>
            <p:cNvSpPr>
              <a:spLocks noChangeShapeType="1"/>
            </p:cNvSpPr>
            <p:nvPr/>
          </p:nvSpPr>
          <p:spPr bwMode="auto">
            <a:xfrm>
              <a:off x="5232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400" name="Line 20"/>
            <p:cNvSpPr>
              <a:spLocks noChangeShapeType="1"/>
            </p:cNvSpPr>
            <p:nvPr/>
          </p:nvSpPr>
          <p:spPr bwMode="auto">
            <a:xfrm>
              <a:off x="528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401" name="Line 21"/>
            <p:cNvSpPr>
              <a:spLocks noChangeShapeType="1"/>
            </p:cNvSpPr>
            <p:nvPr/>
          </p:nvSpPr>
          <p:spPr bwMode="auto">
            <a:xfrm>
              <a:off x="532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402" name="Line 22"/>
            <p:cNvSpPr>
              <a:spLocks noChangeShapeType="1"/>
            </p:cNvSpPr>
            <p:nvPr/>
          </p:nvSpPr>
          <p:spPr bwMode="auto">
            <a:xfrm>
              <a:off x="5376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403" name="Line 23"/>
            <p:cNvSpPr>
              <a:spLocks noChangeShapeType="1"/>
            </p:cNvSpPr>
            <p:nvPr/>
          </p:nvSpPr>
          <p:spPr bwMode="auto">
            <a:xfrm>
              <a:off x="542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404" name="Line 24"/>
            <p:cNvSpPr>
              <a:spLocks noChangeShapeType="1"/>
            </p:cNvSpPr>
            <p:nvPr/>
          </p:nvSpPr>
          <p:spPr bwMode="auto">
            <a:xfrm>
              <a:off x="5472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405" name="Line 25"/>
            <p:cNvSpPr>
              <a:spLocks noChangeShapeType="1"/>
            </p:cNvSpPr>
            <p:nvPr/>
          </p:nvSpPr>
          <p:spPr bwMode="auto">
            <a:xfrm>
              <a:off x="552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  <p:sp>
          <p:nvSpPr>
            <p:cNvPr id="101406" name="Line 26"/>
            <p:cNvSpPr>
              <a:spLocks noChangeShapeType="1"/>
            </p:cNvSpPr>
            <p:nvPr/>
          </p:nvSpPr>
          <p:spPr bwMode="auto">
            <a:xfrm>
              <a:off x="556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CH"/>
            </a:p>
          </p:txBody>
        </p:sp>
      </p:grpSp>
      <p:sp>
        <p:nvSpPr>
          <p:cNvPr id="101387" name="Rectangle 27"/>
          <p:cNvSpPr>
            <a:spLocks noChangeArrowheads="1"/>
          </p:cNvSpPr>
          <p:nvPr/>
        </p:nvSpPr>
        <p:spPr bwMode="auto">
          <a:xfrm>
            <a:off x="387350" y="3754438"/>
            <a:ext cx="287338" cy="13684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fr-FR" altLang="fr-FR" sz="2400">
              <a:solidFill>
                <a:schemeClr val="bg1"/>
              </a:solidFill>
            </a:endParaRPr>
          </a:p>
        </p:txBody>
      </p:sp>
      <p:pic>
        <p:nvPicPr>
          <p:cNvPr id="101388" name="Picture 29" descr="cifc_bo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3516313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89" name="Line 30"/>
          <p:cNvSpPr>
            <a:spLocks noChangeShapeType="1"/>
          </p:cNvSpPr>
          <p:nvPr/>
        </p:nvSpPr>
        <p:spPr bwMode="auto">
          <a:xfrm flipV="1">
            <a:off x="630238" y="2852738"/>
            <a:ext cx="0" cy="230505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CH"/>
          </a:p>
        </p:txBody>
      </p:sp>
      <p:sp>
        <p:nvSpPr>
          <p:cNvPr id="101390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8DA809E0-6FA6-468D-9F32-E160D968B0E3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105</a:t>
            </a:fld>
            <a:endParaRPr lang="fr-FR" altLang="fr-FR" sz="9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58143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106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4357" y="85078"/>
            <a:ext cx="8237898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Quand cela va moins bien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texte, livre&#10;&#10;Description générée automatiquement">
            <a:extLst>
              <a:ext uri="{FF2B5EF4-FFF2-40B4-BE49-F238E27FC236}">
                <a16:creationId xmlns:a16="http://schemas.microsoft.com/office/drawing/2014/main" id="{EE04E8B1-3342-49B3-B5D9-C92F69D790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59480"/>
            <a:ext cx="4690984" cy="516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397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11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312932"/>
            <a:ext cx="7965282" cy="1143000"/>
          </a:xfrm>
        </p:spPr>
        <p:txBody>
          <a:bodyPr/>
          <a:lstStyle/>
          <a:p>
            <a:pPr lvl="0"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Attention </a:t>
            </a:r>
            <a:b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12803"/>
            <a:ext cx="8424614" cy="4852501"/>
          </a:xfrm>
        </p:spPr>
        <p:txBody>
          <a:bodyPr/>
          <a:lstStyle/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Vous êtes son soutien pas son sauveur !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143" y="2924944"/>
            <a:ext cx="1905000" cy="240982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212976"/>
            <a:ext cx="1971675" cy="23241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1560" y="5888837"/>
            <a:ext cx="74168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Tx/>
              <a:buChar char="•"/>
            </a:pP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Vous n’êtes pas responsable de ses échecs et n’êtes pas son </a:t>
            </a:r>
            <a:r>
              <a:rPr lang="fr-CH" sz="2000" b="1" dirty="0" err="1">
                <a:solidFill>
                  <a:srgbClr val="0929C9"/>
                </a:solidFill>
                <a:latin typeface="Myriad Pro" pitchFamily="34" charset="0"/>
              </a:rPr>
              <a:t>ami-e</a:t>
            </a:r>
            <a:endParaRPr lang="fr-CH" sz="2000" b="1" dirty="0">
              <a:solidFill>
                <a:srgbClr val="0929C9"/>
              </a:solidFill>
              <a:latin typeface="Myriad Pro" pitchFamily="34" charset="0"/>
            </a:endParaRPr>
          </a:p>
        </p:txBody>
      </p:sp>
      <p:pic>
        <p:nvPicPr>
          <p:cNvPr id="9" name="Picture 29" descr="cifc_b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036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12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91614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avantages d’avoir</a:t>
            </a:r>
            <a:b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</a:br>
            <a:r>
              <a:rPr lang="fr-CH" sz="4000" b="1" dirty="0" err="1">
                <a:solidFill>
                  <a:srgbClr val="07118D"/>
                </a:solidFill>
                <a:latin typeface="Myriad Pro" pitchFamily="34" charset="0"/>
              </a:rPr>
              <a:t>un-e</a:t>
            </a:r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 </a:t>
            </a:r>
            <a:r>
              <a:rPr lang="fr-CH" sz="4000" b="1" dirty="0" err="1">
                <a:solidFill>
                  <a:srgbClr val="07118D"/>
                </a:solidFill>
                <a:latin typeface="Myriad Pro" pitchFamily="34" charset="0"/>
              </a:rPr>
              <a:t>apprenti-e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28801"/>
            <a:ext cx="8305800" cy="4076860"/>
          </a:xfrm>
        </p:spPr>
        <p:txBody>
          <a:bodyPr/>
          <a:lstStyle/>
          <a:p>
            <a:pPr marL="0" indent="0" eaLnBrk="1" hangingPunct="1"/>
            <a:endParaRPr lang="fr-CH" sz="2400" dirty="0"/>
          </a:p>
          <a:p>
            <a:pPr lvl="0"/>
            <a:r>
              <a:rPr lang="fr-CH" sz="2000" dirty="0">
                <a:latin typeface="Myriad Pro" pitchFamily="34" charset="0"/>
              </a:rPr>
              <a:t>Retour sur investissement à mi-parcours</a:t>
            </a:r>
          </a:p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lvl="0"/>
            <a:r>
              <a:rPr lang="fr-CH" sz="2000" dirty="0">
                <a:latin typeface="Myriad Pro" pitchFamily="34" charset="0"/>
              </a:rPr>
              <a:t>Une aide précieuse </a:t>
            </a:r>
          </a:p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lvl="0"/>
            <a:r>
              <a:rPr lang="fr-CH" sz="2000" dirty="0">
                <a:latin typeface="Myriad Pro" pitchFamily="34" charset="0"/>
              </a:rPr>
              <a:t>Comprendre les nouvelles générations de clients </a:t>
            </a:r>
            <a:r>
              <a:rPr lang="fr-CH" sz="1200" dirty="0">
                <a:latin typeface="Myriad Pro" pitchFamily="34" charset="0"/>
              </a:rPr>
              <a:t>(comportements d’achat)</a:t>
            </a:r>
          </a:p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Bénéficier des nouveautés apportées par l’</a:t>
            </a:r>
            <a:r>
              <a:rPr lang="fr-CH" sz="2000" dirty="0" err="1">
                <a:latin typeface="Myriad Pro" pitchFamily="34" charset="0"/>
              </a:rPr>
              <a:t>apprenti-e</a:t>
            </a:r>
            <a:r>
              <a:rPr lang="fr-CH" sz="2000" dirty="0">
                <a:latin typeface="Myriad Pro" pitchFamily="34" charset="0"/>
              </a:rPr>
              <a:t> </a:t>
            </a:r>
            <a:r>
              <a:rPr lang="fr-CH" sz="1200" dirty="0">
                <a:latin typeface="Myriad Pro" pitchFamily="34" charset="0"/>
              </a:rPr>
              <a:t>(ex: la technologie)</a:t>
            </a:r>
          </a:p>
          <a:p>
            <a:pPr marL="0" indent="0" eaLnBrk="1" hangingPunct="1"/>
            <a:endParaRPr lang="fr-CH" sz="2200" dirty="0">
              <a:latin typeface="Myriad Pro" panose="020B0503030403020204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05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13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</a:t>
            </a:r>
            <a:r>
              <a:rPr lang="fr-CH" sz="4000" b="1" dirty="0" err="1">
                <a:solidFill>
                  <a:srgbClr val="07118D"/>
                </a:solidFill>
                <a:latin typeface="Myriad Pro" pitchFamily="34" charset="0"/>
              </a:rPr>
              <a:t>apprenti-es</a:t>
            </a:r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 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19200"/>
            <a:ext cx="8305800" cy="4721173"/>
          </a:xfrm>
        </p:spPr>
        <p:txBody>
          <a:bodyPr/>
          <a:lstStyle/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2200" dirty="0">
              <a:latin typeface="Verdana" pitchFamily="34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403648" y="3573016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CH" dirty="0"/>
          </a:p>
        </p:txBody>
      </p:sp>
      <p:sp>
        <p:nvSpPr>
          <p:cNvPr id="4" name="ZoneTexte 3"/>
          <p:cNvSpPr txBox="1"/>
          <p:nvPr/>
        </p:nvSpPr>
        <p:spPr>
          <a:xfrm>
            <a:off x="4788024" y="2564904"/>
            <a:ext cx="3240360" cy="2664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CH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809849"/>
            <a:ext cx="3167495" cy="2372564"/>
          </a:xfrm>
          <a:prstGeom prst="rect">
            <a:avLst/>
          </a:prstGeom>
        </p:spPr>
      </p:pic>
      <p:pic>
        <p:nvPicPr>
          <p:cNvPr id="10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 descr="Une image contenant texte, équipement électronique, téléphone mobile&#10;&#10;Description générée automatiquement">
            <a:extLst>
              <a:ext uri="{FF2B5EF4-FFF2-40B4-BE49-F238E27FC236}">
                <a16:creationId xmlns:a16="http://schemas.microsoft.com/office/drawing/2014/main" id="{1249E833-0479-4A02-B6F0-7A2C05201D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32" y="3201243"/>
            <a:ext cx="27432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015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14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</a:t>
            </a:r>
            <a:r>
              <a:rPr lang="fr-CH" sz="4000" b="1" dirty="0" err="1">
                <a:solidFill>
                  <a:srgbClr val="07118D"/>
                </a:solidFill>
                <a:latin typeface="Myriad Pro" pitchFamily="34" charset="0"/>
              </a:rPr>
              <a:t>apprenti-es</a:t>
            </a:r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 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19200"/>
            <a:ext cx="8305800" cy="4721173"/>
          </a:xfrm>
        </p:spPr>
        <p:txBody>
          <a:bodyPr/>
          <a:lstStyle/>
          <a:p>
            <a:pPr marL="0" lvl="1" indent="0" algn="ctr">
              <a:buNone/>
            </a:pPr>
            <a:endParaRPr lang="fr-CH" sz="16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Ne voient plus le travail comme un but ultime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Veulent du sens (pourquoi, pour quoi ?)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Recherchent du bien-être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39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15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</a:t>
            </a:r>
            <a:r>
              <a:rPr lang="fr-CH" sz="4000" b="1" dirty="0" err="1">
                <a:solidFill>
                  <a:srgbClr val="07118D"/>
                </a:solidFill>
                <a:latin typeface="Myriad Pro" pitchFamily="34" charset="0"/>
              </a:rPr>
              <a:t>apprenti-es</a:t>
            </a:r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 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19200"/>
            <a:ext cx="8305800" cy="4721173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fr-CH" sz="2000" dirty="0" err="1">
                <a:latin typeface="Myriad Pro" pitchFamily="34" charset="0"/>
              </a:rPr>
              <a:t>Connecté-es</a:t>
            </a: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 err="1">
                <a:latin typeface="Myriad Pro" pitchFamily="34" charset="0"/>
              </a:rPr>
              <a:t>Multi-tâches</a:t>
            </a:r>
            <a:r>
              <a:rPr lang="fr-CH" sz="2000" dirty="0">
                <a:latin typeface="Myriad Pro" pitchFamily="34" charset="0"/>
              </a:rPr>
              <a:t>  </a:t>
            </a: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Travaillent en réseau ??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Très (</a:t>
            </a: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trop ?) </a:t>
            </a:r>
            <a:r>
              <a:rPr lang="fr-CH" sz="2000" dirty="0" err="1">
                <a:latin typeface="Myriad Pro" pitchFamily="34" charset="0"/>
              </a:rPr>
              <a:t>stimulé-es</a:t>
            </a: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Aidez-les à revenir dans la «réalité»</a:t>
            </a: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362200"/>
            <a:ext cx="3191010" cy="2127340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32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16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</a:t>
            </a:r>
            <a:r>
              <a:rPr lang="fr-CH" sz="4000" b="1" dirty="0" err="1">
                <a:solidFill>
                  <a:srgbClr val="07118D"/>
                </a:solidFill>
                <a:latin typeface="Myriad Pro" pitchFamily="34" charset="0"/>
              </a:rPr>
              <a:t>apprenti-es</a:t>
            </a:r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 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19200"/>
            <a:ext cx="8305800" cy="4721173"/>
          </a:xfrm>
        </p:spPr>
        <p:txBody>
          <a:bodyPr/>
          <a:lstStyle/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95 % se portent à merveille, sont sans histoire et sont brillants !</a:t>
            </a: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240" y="3212976"/>
            <a:ext cx="3579019" cy="2381674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66014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17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Leurs attentes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84785"/>
            <a:ext cx="8305800" cy="2833990"/>
          </a:xfrm>
        </p:spPr>
        <p:txBody>
          <a:bodyPr/>
          <a:lstStyle/>
          <a:p>
            <a:pPr marL="0" indent="0" eaLnBrk="1" hangingPunct="1"/>
            <a:endParaRPr lang="fr-CH" sz="2000" dirty="0"/>
          </a:p>
          <a:p>
            <a:r>
              <a:rPr lang="fr-CH" sz="2000" dirty="0">
                <a:latin typeface="Myriad Pro" pitchFamily="34" charset="0"/>
              </a:rPr>
              <a:t>A votre avis ? </a:t>
            </a: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endParaRPr lang="fr-CH" sz="2000" dirty="0">
              <a:latin typeface="Myriad Pro" pitchFamily="34" charset="0"/>
            </a:endParaRP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96997"/>
            <a:ext cx="2101379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873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18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518110"/>
            <a:ext cx="7965282" cy="958552"/>
          </a:xfrm>
        </p:spPr>
        <p:txBody>
          <a:bodyPr/>
          <a:lstStyle/>
          <a:p>
            <a:pPr lvl="0"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De l’école à l’entreprise</a:t>
            </a:r>
            <a:br>
              <a:rPr lang="fr-CH" sz="48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777"/>
            <a:ext cx="8305800" cy="2865560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Vous souvenez-vous de vos débuts professionnels ?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Mesurez-vous le saut que représente cette étape dans un monde devenu </a:t>
            </a: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très exigeant </a:t>
            </a: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?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2000" b="1" dirty="0">
              <a:solidFill>
                <a:srgbClr val="0929C9"/>
              </a:solidFill>
              <a:latin typeface="Myriad Pro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92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19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518110"/>
            <a:ext cx="7965282" cy="958552"/>
          </a:xfrm>
        </p:spPr>
        <p:txBody>
          <a:bodyPr/>
          <a:lstStyle/>
          <a:p>
            <a:pPr lvl="0"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De l’école à l’entreprise</a:t>
            </a:r>
            <a:br>
              <a:rPr lang="fr-CH" sz="48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333773"/>
            <a:ext cx="8305800" cy="1944563"/>
          </a:xfrm>
        </p:spPr>
        <p:txBody>
          <a:bodyPr/>
          <a:lstStyle/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39814"/>
            <a:ext cx="2736304" cy="2199988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403648" y="3825737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dirty="0">
                <a:latin typeface="Myriad Pro" panose="020B0503030403020204" pitchFamily="34" charset="0"/>
              </a:rPr>
              <a:t>30 juin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5412693" y="3012604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dirty="0">
                <a:latin typeface="Myriad Pro" panose="020B0503030403020204" pitchFamily="34" charset="0"/>
              </a:rPr>
              <a:t>15 août</a:t>
            </a:r>
          </a:p>
        </p:txBody>
      </p:sp>
      <p:pic>
        <p:nvPicPr>
          <p:cNvPr id="10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5" descr="Une image contenant ordinateur, table, guichet&#10;&#10;Description générée automatiquement">
            <a:extLst>
              <a:ext uri="{FF2B5EF4-FFF2-40B4-BE49-F238E27FC236}">
                <a16:creationId xmlns:a16="http://schemas.microsoft.com/office/drawing/2014/main" id="{A8DA16A9-B7CD-4259-A85C-9420A8DC93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461" y="3581664"/>
            <a:ext cx="3834990" cy="225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2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5908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894C24DD-E611-4831-8E51-B035F29B57E3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056438" cy="1143000"/>
          </a:xfrm>
        </p:spPr>
        <p:txBody>
          <a:bodyPr/>
          <a:lstStyle/>
          <a:p>
            <a:pPr algn="l" eaLnBrk="1" hangingPunct="1"/>
            <a:r>
              <a:rPr lang="fr-FR" altLang="fr-FR" sz="4000" b="1" dirty="0">
                <a:solidFill>
                  <a:srgbClr val="07118D"/>
                </a:solidFill>
                <a:latin typeface="Myriad Pro" pitchFamily="34" charset="0"/>
              </a:rPr>
              <a:t>Pour vous accompagner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686800" cy="523398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endParaRPr lang="fr-CH" sz="2000" dirty="0">
              <a:solidFill>
                <a:srgbClr val="FFC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FontTx/>
              <a:buNone/>
              <a:defRPr/>
            </a:pPr>
            <a:r>
              <a:rPr lang="fr-CH" sz="2000" kern="1200" dirty="0">
                <a:latin typeface="Myriad Pro" pitchFamily="34" charset="0"/>
              </a:rPr>
              <a:t>Luciano </a:t>
            </a:r>
            <a:r>
              <a:rPr lang="fr-CH" sz="2000" kern="1200" dirty="0" err="1">
                <a:latin typeface="Myriad Pro" pitchFamily="34" charset="0"/>
              </a:rPr>
              <a:t>Musitelli</a:t>
            </a:r>
            <a:endParaRPr lang="fr-CH" sz="2000" kern="1200" dirty="0">
              <a:latin typeface="Myriad Pro" pitchFamily="34" charset="0"/>
            </a:endParaRPr>
          </a:p>
          <a:p>
            <a:pPr marL="0" indent="0" algn="ctr">
              <a:buFontTx/>
              <a:buNone/>
              <a:defRPr/>
            </a:pPr>
            <a:r>
              <a:rPr lang="fr-CH" sz="2000" kern="1200" dirty="0">
                <a:latin typeface="Myriad Pro" pitchFamily="34" charset="0"/>
              </a:rPr>
              <a:t>        Société des employés de commerce La Chaux-de-Fonds ∙ Neuchâtel</a:t>
            </a:r>
          </a:p>
          <a:p>
            <a:pPr marL="0" lvl="1" indent="0" algn="ctr">
              <a:buFontTx/>
              <a:buNone/>
              <a:defRPr/>
            </a:pPr>
            <a:endParaRPr lang="fr-CH" sz="2400" b="1" kern="1200" dirty="0">
              <a:latin typeface="Myriad Pro" pitchFamily="34" charset="0"/>
              <a:ea typeface="+mn-ea"/>
              <a:cs typeface="+mn-cs"/>
            </a:endParaRPr>
          </a:p>
          <a:p>
            <a:pPr marL="0" lvl="2" indent="0">
              <a:buFontTx/>
              <a:buNone/>
              <a:defRPr/>
            </a:pPr>
            <a:endParaRPr lang="fr-CH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2400" dirty="0">
              <a:latin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2900" y="2794000"/>
            <a:ext cx="2714625" cy="3262313"/>
          </a:xfrm>
          <a:prstGeom prst="rect">
            <a:avLst/>
          </a:prstGeom>
          <a:solidFill>
            <a:srgbClr val="EB9E2D"/>
          </a:solidFill>
          <a:ln w="6350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fr-CH" sz="9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defRPr/>
            </a:pPr>
            <a:r>
              <a:rPr lang="fr-CH" sz="1800" b="1" dirty="0">
                <a:solidFill>
                  <a:schemeClr val="bg1"/>
                </a:solidFill>
                <a:latin typeface="Myriad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Maître d’apprentissage</a:t>
            </a:r>
          </a:p>
          <a:p>
            <a:pPr>
              <a:defRPr/>
            </a:pPr>
            <a:endParaRPr lang="fr-CH" sz="1800" dirty="0">
              <a:solidFill>
                <a:schemeClr val="bg1"/>
              </a:solidFill>
              <a:latin typeface="Myriad Pro" panose="020B05030304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fr-CH" sz="1600" dirty="0">
                <a:solidFill>
                  <a:schemeClr val="bg1"/>
                </a:solidFill>
                <a:latin typeface="Myriad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Depuis 15 ans</a:t>
            </a:r>
          </a:p>
          <a:p>
            <a:pPr>
              <a:defRPr/>
            </a:pPr>
            <a:endParaRPr lang="fr-CH" sz="1600" dirty="0">
              <a:solidFill>
                <a:schemeClr val="bg1"/>
              </a:solidFill>
              <a:latin typeface="Myriad Pro" panose="020B05030304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fr-CH" sz="1600" dirty="0">
                <a:solidFill>
                  <a:schemeClr val="bg1"/>
                </a:solidFill>
                <a:latin typeface="Myriad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apprentis-es  à l’interne</a:t>
            </a:r>
          </a:p>
          <a:p>
            <a:pPr>
              <a:defRPr/>
            </a:pPr>
            <a:endParaRPr lang="fr-CH" sz="1600" dirty="0">
              <a:solidFill>
                <a:schemeClr val="bg1"/>
              </a:solidFill>
              <a:latin typeface="Myriad Pro" panose="020B05030304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fr-CH" sz="1600" dirty="0">
                <a:solidFill>
                  <a:schemeClr val="bg1"/>
                </a:solidFill>
                <a:latin typeface="Myriad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15 étudiants des écoles de commerce en stage pratique de 52 semaines</a:t>
            </a:r>
          </a:p>
          <a:p>
            <a:pPr>
              <a:defRPr/>
            </a:pPr>
            <a:endParaRPr lang="fr-CH" sz="2000" dirty="0"/>
          </a:p>
        </p:txBody>
      </p:sp>
      <p:sp>
        <p:nvSpPr>
          <p:cNvPr id="8" name="Rectangle 7"/>
          <p:cNvSpPr/>
          <p:nvPr/>
        </p:nvSpPr>
        <p:spPr>
          <a:xfrm>
            <a:off x="3171825" y="2781300"/>
            <a:ext cx="2714625" cy="3275013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fr-CH" sz="900" dirty="0">
              <a:solidFill>
                <a:srgbClr val="05187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defRPr/>
            </a:pPr>
            <a:r>
              <a:rPr lang="fr-CH" sz="1800" b="1" dirty="0">
                <a:solidFill>
                  <a:schemeClr val="bg1"/>
                </a:solidFill>
                <a:latin typeface="Myriad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Formateur</a:t>
            </a:r>
          </a:p>
          <a:p>
            <a:pPr>
              <a:defRPr/>
            </a:pPr>
            <a:endParaRPr lang="fr-CH" sz="1800" dirty="0">
              <a:solidFill>
                <a:schemeClr val="bg1"/>
              </a:solidFill>
              <a:latin typeface="Myriad Pro" panose="020B05030304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fr-CH" sz="1600" dirty="0">
              <a:solidFill>
                <a:schemeClr val="bg1"/>
              </a:solidFill>
              <a:latin typeface="Myriad Pro" panose="020B05030304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fr-CH" sz="1600" dirty="0">
                <a:solidFill>
                  <a:schemeClr val="bg1"/>
                </a:solidFill>
                <a:latin typeface="Myriad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 entreprise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fr-CH" sz="1600" dirty="0">
              <a:solidFill>
                <a:schemeClr val="bg1"/>
              </a:solidFill>
              <a:latin typeface="Myriad Pro" panose="020B05030304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fr-CH" sz="1600" dirty="0">
                <a:solidFill>
                  <a:schemeClr val="bg1"/>
                </a:solidFill>
                <a:latin typeface="Myriad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Cours interentreprises</a:t>
            </a:r>
          </a:p>
          <a:p>
            <a:pPr>
              <a:defRPr/>
            </a:pPr>
            <a:endParaRPr lang="fr-CH" sz="20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15038" y="2784475"/>
            <a:ext cx="2695575" cy="3271838"/>
          </a:xfrm>
          <a:prstGeom prst="rect">
            <a:avLst/>
          </a:prstGeom>
          <a:solidFill>
            <a:srgbClr val="0929C9"/>
          </a:solidFill>
          <a:ln w="6350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fr-CH" sz="900" dirty="0">
              <a:solidFill>
                <a:srgbClr val="05187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defRPr/>
            </a:pPr>
            <a:r>
              <a:rPr lang="fr-CH" sz="1800" b="1" dirty="0">
                <a:solidFill>
                  <a:schemeClr val="bg1"/>
                </a:solidFill>
                <a:latin typeface="Myriad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Responsable du </a:t>
            </a:r>
            <a:r>
              <a:rPr lang="fr-CH" sz="1800" b="1" dirty="0" err="1">
                <a:solidFill>
                  <a:schemeClr val="bg1"/>
                </a:solidFill>
                <a:latin typeface="Myriad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refcom</a:t>
            </a:r>
            <a:endParaRPr lang="fr-CH" sz="1800" b="1" dirty="0">
              <a:solidFill>
                <a:schemeClr val="bg1"/>
              </a:solidFill>
              <a:latin typeface="Myriad Pro" panose="020B05030304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defRPr/>
            </a:pPr>
            <a:endParaRPr lang="fr-CH" sz="2000" dirty="0">
              <a:solidFill>
                <a:schemeClr val="bg1"/>
              </a:solidFill>
              <a:latin typeface="Myriad Pro" panose="020B05030304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lvl="2" indent="-285750">
              <a:buFont typeface="Wingdings" panose="05000000000000000000" pitchFamily="2" charset="2"/>
              <a:buChar char="§"/>
              <a:defRPr/>
            </a:pPr>
            <a:r>
              <a:rPr lang="fr-CH" sz="1600" dirty="0">
                <a:solidFill>
                  <a:schemeClr val="bg1"/>
                </a:solidFill>
                <a:latin typeface="Myriad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Conseils et soutien aux entreprises formatrices </a:t>
            </a:r>
          </a:p>
          <a:p>
            <a:pPr marL="285750" lvl="2" indent="-285750">
              <a:buFont typeface="Wingdings" panose="05000000000000000000" pitchFamily="2" charset="2"/>
              <a:buChar char="§"/>
              <a:defRPr/>
            </a:pPr>
            <a:endParaRPr lang="fr-CH" sz="1600" dirty="0">
              <a:solidFill>
                <a:schemeClr val="bg1"/>
              </a:solidFill>
              <a:latin typeface="Myriad Pro" panose="020B05030304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lvl="2" indent="-285750">
              <a:buFont typeface="Wingdings" panose="05000000000000000000" pitchFamily="2" charset="2"/>
              <a:buChar char="§"/>
              <a:defRPr/>
            </a:pPr>
            <a:r>
              <a:rPr lang="fr-CH" sz="1600" dirty="0">
                <a:solidFill>
                  <a:schemeClr val="bg1"/>
                </a:solidFill>
                <a:latin typeface="Myriad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Formations spécialisées pour les formateurs en entreprise</a:t>
            </a:r>
          </a:p>
          <a:p>
            <a:pPr>
              <a:defRPr/>
            </a:pPr>
            <a:endParaRPr lang="fr-CH" sz="2000" dirty="0">
              <a:solidFill>
                <a:schemeClr val="tx1"/>
              </a:solidFill>
            </a:endParaRPr>
          </a:p>
        </p:txBody>
      </p:sp>
      <p:pic>
        <p:nvPicPr>
          <p:cNvPr id="10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501" y="145551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52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20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518110"/>
            <a:ext cx="7965282" cy="958552"/>
          </a:xfrm>
        </p:spPr>
        <p:txBody>
          <a:bodyPr/>
          <a:lstStyle/>
          <a:p>
            <a:pPr lvl="0"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Comment ils/elles</a:t>
            </a:r>
            <a:b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</a:br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nous voient</a:t>
            </a:r>
            <a:br>
              <a:rPr lang="fr-CH" sz="48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3717032"/>
            <a:ext cx="4273352" cy="1944563"/>
          </a:xfrm>
        </p:spPr>
        <p:txBody>
          <a:bodyPr/>
          <a:lstStyle/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60848"/>
            <a:ext cx="3600400" cy="18002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933056"/>
            <a:ext cx="3240359" cy="263358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844824"/>
            <a:ext cx="2962275" cy="2516311"/>
          </a:xfrm>
          <a:prstGeom prst="rect">
            <a:avLst/>
          </a:prstGeom>
        </p:spPr>
      </p:pic>
      <p:pic>
        <p:nvPicPr>
          <p:cNvPr id="9" name="Picture 29" descr="cifc_b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77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21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lvl="0" algn="l" eaLnBrk="1" hangingPunct="1"/>
            <a:b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</a:br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Intégrer</a:t>
            </a:r>
            <a:b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27727"/>
            <a:ext cx="8305800" cy="2952675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 algn="ctr">
              <a:buNone/>
            </a:pPr>
            <a:r>
              <a:rPr lang="fr-CH" sz="2000" dirty="0">
                <a:latin typeface="Myriad Pro" pitchFamily="34" charset="0"/>
              </a:rPr>
              <a:t>Le processus d’intégration s’achève à la fin du temps d’essai </a:t>
            </a:r>
          </a:p>
          <a:p>
            <a:pPr marL="0" lvl="1" indent="0" algn="ctr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 algn="ctr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 algn="ctr">
              <a:buNone/>
            </a:pP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Fixez un rendez-vous pour faire le point !</a:t>
            </a:r>
          </a:p>
          <a:p>
            <a:pPr marL="0" lvl="1" indent="0">
              <a:buNone/>
            </a:pPr>
            <a:endParaRPr lang="fr-CH" sz="24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659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22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552" y="315906"/>
            <a:ext cx="4608512" cy="1143000"/>
          </a:xfrm>
        </p:spPr>
        <p:txBody>
          <a:bodyPr/>
          <a:lstStyle/>
          <a:p>
            <a:pPr lvl="0"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 cadre</a:t>
            </a:r>
            <a:br>
              <a:rPr lang="fr-CH" sz="40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28217"/>
            <a:ext cx="8305800" cy="4104803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Tutoiement ou vouvoiement ?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Respect des règlements et des personnes</a:t>
            </a:r>
          </a:p>
          <a:p>
            <a:pPr marL="571500" lvl="2" indent="-171450"/>
            <a:r>
              <a:rPr lang="fr-CH" sz="1200" dirty="0">
                <a:latin typeface="Myriad Pro" pitchFamily="34" charset="0"/>
                <a:ea typeface="+mn-ea"/>
                <a:cs typeface="+mn-cs"/>
              </a:rPr>
              <a:t>Des horaires / des absences (en entreprise et à l’école)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Respect des délais convenus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Présence à l’école obligatoire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Présentation du carnet</a:t>
            </a: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4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endParaRPr lang="fr-CH" sz="24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10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23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7513" y="332656"/>
            <a:ext cx="7754938" cy="691456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Votre position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752"/>
            <a:ext cx="8305800" cy="4536503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fr-CH" sz="2000" b="1" dirty="0">
                <a:latin typeface="Myriad Pro" pitchFamily="34" charset="0"/>
                <a:ea typeface="+mn-ea"/>
                <a:cs typeface="+mn-cs"/>
              </a:rPr>
              <a:t>Coaching (serré au départ, progressivement plus léger)</a:t>
            </a:r>
          </a:p>
          <a:p>
            <a:pPr marL="0" lvl="1" indent="0">
              <a:buNone/>
            </a:pPr>
            <a:endParaRPr lang="fr-CH" sz="2000" b="1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Soyez exigeants </a:t>
            </a:r>
            <a:r>
              <a:rPr lang="fr-CH" sz="2000" b="1" dirty="0">
                <a:solidFill>
                  <a:srgbClr val="0929C9"/>
                </a:solidFill>
                <a:latin typeface="Myriad Pro" pitchFamily="34" charset="0"/>
                <a:ea typeface="+mn-ea"/>
                <a:cs typeface="+mn-cs"/>
              </a:rPr>
              <a:t>et</a:t>
            </a: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 bienveillants</a:t>
            </a:r>
          </a:p>
          <a:p>
            <a:pPr marL="742950" lvl="2" indent="-342900"/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Soyez disponible mais pas à disposition 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Exigez l’utilisation du bloc-notes 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Faites-lui travailler son français (il n’y a pas que la dictée)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1200150" lvl="3" indent="-342900"/>
            <a:endParaRPr lang="fr-CH" sz="1200" dirty="0">
              <a:latin typeface="Myriad Pro" pitchFamily="34" charset="0"/>
            </a:endParaRPr>
          </a:p>
          <a:p>
            <a:pPr marL="857250" lvl="3" indent="0">
              <a:buNone/>
            </a:pPr>
            <a:endParaRPr lang="fr-CH" sz="1200" dirty="0"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91440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30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24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7513" y="332656"/>
            <a:ext cx="7754938" cy="691456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Votre position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098402"/>
            <a:ext cx="8305800" cy="4634853"/>
          </a:xfrm>
        </p:spPr>
        <p:txBody>
          <a:bodyPr/>
          <a:lstStyle/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Croyez en lui/elle, votre regard compte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Donnez votre confiance </a:t>
            </a:r>
          </a:p>
          <a:p>
            <a:pPr marL="1200150" lvl="3" indent="-342900"/>
            <a:r>
              <a:rPr lang="fr-CH" dirty="0">
                <a:latin typeface="Myriad Pro" pitchFamily="34" charset="0"/>
              </a:rPr>
              <a:t>La confiance entraine la confiance</a:t>
            </a:r>
          </a:p>
          <a:p>
            <a:pPr marL="1200150" lvl="3" indent="-342900"/>
            <a:endParaRPr lang="fr-CH" dirty="0">
              <a:latin typeface="Myriad Pro" pitchFamily="34" charset="0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Valorisez les progrès et </a:t>
            </a:r>
            <a:r>
              <a:rPr lang="fr-CH" sz="2000" u="sng" dirty="0">
                <a:latin typeface="Myriad Pro" pitchFamily="34" charset="0"/>
              </a:rPr>
              <a:t>faites reconnaitre </a:t>
            </a:r>
            <a:r>
              <a:rPr lang="fr-CH" sz="2000" dirty="0">
                <a:latin typeface="Myriad Pro" pitchFamily="34" charset="0"/>
              </a:rPr>
              <a:t>les progrès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Incitez à la persévérance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742950" lvl="2" indent="-342900"/>
            <a:r>
              <a:rPr lang="fr-CH" sz="2000" dirty="0">
                <a:solidFill>
                  <a:srgbClr val="FF0000"/>
                </a:solidFill>
                <a:latin typeface="Myriad Pro" pitchFamily="34" charset="0"/>
              </a:rPr>
              <a:t>Responsabilisez-le/la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Augmentez graduellement le niveau d’exigence</a:t>
            </a:r>
            <a:r>
              <a:rPr lang="fr-CH" sz="1200" dirty="0">
                <a:latin typeface="Myriad Pro" pitchFamily="34" charset="0"/>
              </a:rPr>
              <a:t> (taxonomie de Bloom, dia 48)</a:t>
            </a:r>
            <a:endParaRPr lang="fr-CH" sz="20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1200150" lvl="3" indent="-342900"/>
            <a:endParaRPr lang="fr-CH" sz="1200" dirty="0">
              <a:latin typeface="Myriad Pro" pitchFamily="34" charset="0"/>
            </a:endParaRPr>
          </a:p>
          <a:p>
            <a:pPr marL="857250" lvl="3" indent="0">
              <a:buNone/>
            </a:pPr>
            <a:endParaRPr lang="fr-CH" sz="1200" dirty="0"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91440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888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25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973" y="85078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Votre position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79C0EA6-9FEE-49AF-9FEA-DAA54A9C2B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418" y="2166452"/>
            <a:ext cx="3528392" cy="431054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253C22B9-E384-401B-B6F0-752934913DA0}"/>
              </a:ext>
            </a:extLst>
          </p:cNvPr>
          <p:cNvSpPr txBox="1"/>
          <p:nvPr/>
        </p:nvSpPr>
        <p:spPr>
          <a:xfrm>
            <a:off x="384552" y="1278447"/>
            <a:ext cx="78598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2" indent="-342900"/>
            <a:r>
              <a:rPr lang="fr-CH" sz="2000" dirty="0">
                <a:latin typeface="Myriad Pro" pitchFamily="34" charset="0"/>
              </a:rPr>
              <a:t>L’importance des petits pas </a:t>
            </a:r>
            <a:r>
              <a:rPr lang="fr-CH" sz="1400" dirty="0">
                <a:latin typeface="Myriad Pro" pitchFamily="34" charset="0"/>
              </a:rPr>
              <a:t>(parfois, le plus petit possible pour commencer)</a:t>
            </a:r>
            <a:endParaRPr lang="fr-CH" sz="2400" dirty="0"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9371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26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7513" y="332656"/>
            <a:ext cx="7754938" cy="691456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Votre position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752"/>
            <a:ext cx="8305800" cy="4536503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Pas de </a:t>
            </a: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maternage/paternalisme</a:t>
            </a: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 mais du soutien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«Attention c’est chaud» est peu formateur</a:t>
            </a:r>
          </a:p>
          <a:p>
            <a:pPr marL="1200150" lvl="3" indent="-342900"/>
            <a:r>
              <a:rPr lang="fr-CH" dirty="0">
                <a:latin typeface="Myriad Pro" pitchFamily="34" charset="0"/>
              </a:rPr>
              <a:t>On apprend de ses erreurs, ne pas les favoriser mais les accepter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Dites ce qui ne va pas </a:t>
            </a:r>
          </a:p>
          <a:p>
            <a:pPr marL="1200150" lvl="3" indent="-342900"/>
            <a:r>
              <a:rPr lang="fr-CH" dirty="0">
                <a:latin typeface="Myriad Pro" pitchFamily="34" charset="0"/>
              </a:rPr>
              <a:t>Ajoutez «pas encore»</a:t>
            </a:r>
          </a:p>
          <a:p>
            <a:pPr marL="1200150" lvl="3" indent="-342900"/>
            <a:r>
              <a:rPr lang="fr-CH" dirty="0">
                <a:latin typeface="Myriad Pro" pitchFamily="34" charset="0"/>
              </a:rPr>
              <a:t>Evitez les comparaisons</a:t>
            </a:r>
          </a:p>
          <a:p>
            <a:pPr marL="1200150" lvl="3" indent="-342900"/>
            <a:r>
              <a:rPr lang="fr-CH" dirty="0">
                <a:latin typeface="Myriad Pro" pitchFamily="34" charset="0"/>
              </a:rPr>
              <a:t>Ne montrez pas l’erreur, faites chercher l’erreur (texte)</a:t>
            </a:r>
          </a:p>
          <a:p>
            <a:pPr marL="857250" lvl="3" indent="0">
              <a:buNone/>
            </a:pPr>
            <a:endParaRPr lang="fr-CH" sz="1400" dirty="0">
              <a:latin typeface="Myriad Pro" pitchFamily="34" charset="0"/>
            </a:endParaRPr>
          </a:p>
          <a:p>
            <a:pPr marL="742950" lvl="2" indent="-342900"/>
            <a:endParaRPr lang="fr-CH" sz="12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1200150" lvl="3" indent="-342900"/>
            <a:endParaRPr lang="fr-CH" sz="12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537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FCB9230A-ECB8-4B43-AE45-4953312C5208}" type="slidenum">
              <a:rPr lang="fr-FR" smtClean="0"/>
              <a:pPr>
                <a:defRPr/>
              </a:pPr>
              <a:t>27</a:t>
            </a:fld>
            <a:endParaRPr lang="fr-FR" dirty="0"/>
          </a:p>
        </p:txBody>
      </p:sp>
      <p:sp>
        <p:nvSpPr>
          <p:cNvPr id="7" name="Corde 6"/>
          <p:cNvSpPr/>
          <p:nvPr/>
        </p:nvSpPr>
        <p:spPr>
          <a:xfrm rot="6707673">
            <a:off x="3509630" y="3578929"/>
            <a:ext cx="2520280" cy="2520280"/>
          </a:xfrm>
          <a:prstGeom prst="chord">
            <a:avLst/>
          </a:prstGeom>
          <a:solidFill>
            <a:schemeClr val="bg1"/>
          </a:solidFill>
          <a:ln>
            <a:solidFill>
              <a:srgbClr val="004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974490" y="4806444"/>
            <a:ext cx="1870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dirty="0">
                <a:latin typeface="Myriad Pro" pitchFamily="34" charset="0"/>
              </a:rPr>
              <a:t>QUI FAIT QUOI ? 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827584" y="5171182"/>
            <a:ext cx="36724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>
                <a:latin typeface="Myriad Pro" pitchFamily="34" charset="0"/>
              </a:rPr>
              <a:t>Le mentor</a:t>
            </a:r>
          </a:p>
          <a:p>
            <a:r>
              <a:rPr lang="fr-CH" sz="1600" dirty="0">
                <a:latin typeface="Myriad Pro" pitchFamily="34" charset="0"/>
              </a:rPr>
              <a:t>Positon «haute»</a:t>
            </a:r>
          </a:p>
          <a:p>
            <a:r>
              <a:rPr lang="fr-CH" sz="1600" dirty="0">
                <a:latin typeface="Myriad Pro" pitchFamily="34" charset="0"/>
              </a:rPr>
              <a:t>Transmet un savoir/savoir-faire</a:t>
            </a:r>
          </a:p>
          <a:p>
            <a:r>
              <a:rPr lang="fr-CH" sz="1600" dirty="0">
                <a:latin typeface="Myriad Pro" pitchFamily="34" charset="0"/>
              </a:rPr>
              <a:t>Vers une personne moins expérimentée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000327" y="2303131"/>
            <a:ext cx="3672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>
                <a:latin typeface="Myriad Pro" pitchFamily="34" charset="0"/>
              </a:rPr>
              <a:t>Le formateur</a:t>
            </a:r>
          </a:p>
          <a:p>
            <a:r>
              <a:rPr lang="fr-CH" sz="1600" dirty="0">
                <a:latin typeface="Myriad Pro" pitchFamily="34" charset="0"/>
              </a:rPr>
              <a:t>Il transfert ses connaissances </a:t>
            </a:r>
          </a:p>
          <a:p>
            <a:r>
              <a:rPr lang="fr-CH" sz="1600" dirty="0">
                <a:latin typeface="Myriad Pro" pitchFamily="34" charset="0"/>
              </a:rPr>
              <a:t>et compétences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3923928" y="1299918"/>
            <a:ext cx="3672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>
                <a:highlight>
                  <a:srgbClr val="FFFF00"/>
                </a:highlight>
                <a:latin typeface="Myriad Pro" pitchFamily="34" charset="0"/>
              </a:rPr>
              <a:t>Le coach</a:t>
            </a:r>
          </a:p>
          <a:p>
            <a:r>
              <a:rPr lang="fr-CH" sz="1600" dirty="0">
                <a:highlight>
                  <a:srgbClr val="FFFF00"/>
                </a:highlight>
                <a:latin typeface="Myriad Pro" pitchFamily="34" charset="0"/>
              </a:rPr>
              <a:t>Position «basse»</a:t>
            </a:r>
          </a:p>
          <a:p>
            <a:r>
              <a:rPr lang="fr-CH" sz="1600" dirty="0">
                <a:highlight>
                  <a:srgbClr val="FFFF00"/>
                </a:highlight>
                <a:latin typeface="Myriad Pro" pitchFamily="34" charset="0"/>
              </a:rPr>
              <a:t>Ici et maintenant, neutre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7245671" y="2529019"/>
            <a:ext cx="3672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>
                <a:latin typeface="Myriad Pro" pitchFamily="34" charset="0"/>
              </a:rPr>
              <a:t>Le conseiller</a:t>
            </a:r>
          </a:p>
          <a:p>
            <a:r>
              <a:rPr lang="fr-CH" sz="1600" dirty="0">
                <a:latin typeface="Myriad Pro" pitchFamily="34" charset="0"/>
              </a:rPr>
              <a:t>Il sait à la place de </a:t>
            </a:r>
          </a:p>
          <a:p>
            <a:r>
              <a:rPr lang="fr-CH" sz="1600" dirty="0">
                <a:latin typeface="Myriad Pro" pitchFamily="34" charset="0"/>
              </a:rPr>
              <a:t>la personne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6571201" y="5294292"/>
            <a:ext cx="2694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>
                <a:latin typeface="Myriad Pro" pitchFamily="34" charset="0"/>
              </a:rPr>
              <a:t>Le thérapeute</a:t>
            </a:r>
          </a:p>
          <a:p>
            <a:r>
              <a:rPr lang="fr-CH" sz="1600" dirty="0">
                <a:latin typeface="Myriad Pro" pitchFamily="34" charset="0"/>
              </a:rPr>
              <a:t>Il explore le passé pour </a:t>
            </a:r>
          </a:p>
          <a:p>
            <a:r>
              <a:rPr lang="fr-CH" sz="1600" dirty="0">
                <a:latin typeface="Myriad Pro" pitchFamily="34" charset="0"/>
              </a:rPr>
              <a:t>découvrir les maux profonds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2366425" y="2419801"/>
            <a:ext cx="4774128" cy="2355444"/>
            <a:chOff x="2366425" y="2419801"/>
            <a:chExt cx="4774128" cy="2355444"/>
          </a:xfrm>
        </p:grpSpPr>
        <p:sp>
          <p:nvSpPr>
            <p:cNvPr id="11" name="Flèche droite 10"/>
            <p:cNvSpPr/>
            <p:nvPr/>
          </p:nvSpPr>
          <p:spPr>
            <a:xfrm rot="10450831">
              <a:off x="2366425" y="4685583"/>
              <a:ext cx="940215" cy="88669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4D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3" name="Flèche droite 12"/>
            <p:cNvSpPr/>
            <p:nvPr/>
          </p:nvSpPr>
          <p:spPr>
            <a:xfrm rot="13056648">
              <a:off x="2840451" y="3414650"/>
              <a:ext cx="940215" cy="88669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4D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" name="Flèche droite 14"/>
            <p:cNvSpPr/>
            <p:nvPr/>
          </p:nvSpPr>
          <p:spPr>
            <a:xfrm rot="16200000">
              <a:off x="4299662" y="2845574"/>
              <a:ext cx="940215" cy="88669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4D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7" name="Flèche droite 16"/>
            <p:cNvSpPr/>
            <p:nvPr/>
          </p:nvSpPr>
          <p:spPr>
            <a:xfrm rot="19366640">
              <a:off x="5671483" y="3414650"/>
              <a:ext cx="940215" cy="88669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4D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" name="Flèche droite 19"/>
            <p:cNvSpPr/>
            <p:nvPr/>
          </p:nvSpPr>
          <p:spPr>
            <a:xfrm rot="356549">
              <a:off x="6200338" y="4686576"/>
              <a:ext cx="940215" cy="88669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4D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2" name="Groupe 1"/>
          <p:cNvGrpSpPr/>
          <p:nvPr/>
        </p:nvGrpSpPr>
        <p:grpSpPr>
          <a:xfrm>
            <a:off x="188534" y="1102472"/>
            <a:ext cx="8067412" cy="4084228"/>
            <a:chOff x="188534" y="1102472"/>
            <a:chExt cx="8067412" cy="4084228"/>
          </a:xfrm>
        </p:grpSpPr>
        <p:pic>
          <p:nvPicPr>
            <p:cNvPr id="22" name="Image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474" y="1102472"/>
              <a:ext cx="655860" cy="65586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3" name="Image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362" y="4458489"/>
              <a:ext cx="644153" cy="64415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4" name="Imag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534" y="2025933"/>
              <a:ext cx="639050" cy="69269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5" name="Image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3200" y="2419801"/>
              <a:ext cx="632842" cy="63284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6" name="Image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5433" y="4426187"/>
              <a:ext cx="760513" cy="76051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pic>
        <p:nvPicPr>
          <p:cNvPr id="5" name="Imag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808" y="3975386"/>
            <a:ext cx="680700" cy="680700"/>
          </a:xfrm>
          <a:prstGeom prst="rect">
            <a:avLst/>
          </a:prstGeom>
        </p:spPr>
      </p:pic>
      <p:pic>
        <p:nvPicPr>
          <p:cNvPr id="27" name="Picture 29" descr="cifc_bo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">
            <a:extLst>
              <a:ext uri="{FF2B5EF4-FFF2-40B4-BE49-F238E27FC236}">
                <a16:creationId xmlns:a16="http://schemas.microsoft.com/office/drawing/2014/main" id="{B7789C0C-F914-4435-A546-0F71E95143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056" y="187980"/>
            <a:ext cx="7754938" cy="69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Votre position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4267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28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Votre position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24744"/>
            <a:ext cx="8305800" cy="4815629"/>
          </a:xfrm>
        </p:spPr>
        <p:txBody>
          <a:bodyPr/>
          <a:lstStyle/>
          <a:p>
            <a:pPr marL="0" lvl="1" indent="0" algn="ctr">
              <a:buNone/>
            </a:pPr>
            <a:endParaRPr lang="fr-CH" sz="16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DA5B272-83A3-4463-B962-AD0AECA1AB10}"/>
              </a:ext>
            </a:extLst>
          </p:cNvPr>
          <p:cNvSpPr/>
          <p:nvPr/>
        </p:nvSpPr>
        <p:spPr>
          <a:xfrm>
            <a:off x="1061764" y="2492896"/>
            <a:ext cx="7110685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  <a:buClr>
                <a:srgbClr val="00386F"/>
              </a:buClr>
            </a:pPr>
            <a:r>
              <a:rPr lang="fr-CH" sz="2400" i="1" dirty="0">
                <a:solidFill>
                  <a:srgbClr val="00386F"/>
                </a:solidFill>
                <a:latin typeface="Times New Roman" panose="02020603050405020304" pitchFamily="18" charset="0"/>
                <a:ea typeface="MingLiU_HKSCS-ExtB" panose="02020500000000000000" pitchFamily="18" charset="-120"/>
                <a:cs typeface="Times New Roman" panose="02020603050405020304" pitchFamily="18" charset="0"/>
              </a:rPr>
              <a:t>«Si tu donnes un poisson à quelqu’un tu le nourris pour la journée. </a:t>
            </a:r>
          </a:p>
          <a:p>
            <a:pPr lvl="0">
              <a:spcBef>
                <a:spcPct val="20000"/>
              </a:spcBef>
              <a:buClr>
                <a:srgbClr val="00386F"/>
              </a:buClr>
            </a:pPr>
            <a:endParaRPr lang="fr-CH" i="1" dirty="0">
              <a:solidFill>
                <a:srgbClr val="00386F"/>
              </a:solidFill>
              <a:latin typeface="Times New Roman" panose="02020603050405020304" pitchFamily="18" charset="0"/>
              <a:ea typeface="MingLiU_HKSCS-ExtB" panose="02020500000000000000" pitchFamily="18" charset="-12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buClr>
                <a:srgbClr val="00386F"/>
              </a:buClr>
            </a:pPr>
            <a:r>
              <a:rPr lang="fr-CH" sz="2400" i="1" dirty="0">
                <a:solidFill>
                  <a:srgbClr val="00386F"/>
                </a:solidFill>
                <a:latin typeface="Times New Roman" panose="02020603050405020304" pitchFamily="18" charset="0"/>
                <a:ea typeface="MingLiU_HKSCS-ExtB" panose="02020500000000000000" pitchFamily="18" charset="-120"/>
                <a:cs typeface="Times New Roman" panose="02020603050405020304" pitchFamily="18" charset="0"/>
              </a:rPr>
              <a:t>Si tu lui apprends à pêcher tu le nourris pour la vie.»</a:t>
            </a:r>
          </a:p>
          <a:p>
            <a:pPr lvl="0" algn="r">
              <a:spcBef>
                <a:spcPct val="20000"/>
              </a:spcBef>
              <a:buClr>
                <a:srgbClr val="00386F"/>
              </a:buClr>
            </a:pPr>
            <a:r>
              <a:rPr lang="fr-CH" sz="1600" dirty="0">
                <a:solidFill>
                  <a:srgbClr val="00386F"/>
                </a:solidFill>
                <a:latin typeface="Times New Roman" panose="02020603050405020304" pitchFamily="18" charset="0"/>
                <a:ea typeface="MingLiU_HKSCS-ExtB" panose="02020500000000000000" pitchFamily="18" charset="-120"/>
                <a:cs typeface="Times New Roman" panose="02020603050405020304" pitchFamily="18" charset="0"/>
              </a:rPr>
              <a:t>Proverbe chinois</a:t>
            </a:r>
          </a:p>
        </p:txBody>
      </p:sp>
    </p:spTree>
    <p:extLst>
      <p:ext uri="{BB962C8B-B14F-4D97-AF65-F5344CB8AC3E}">
        <p14:creationId xmlns:p14="http://schemas.microsoft.com/office/powerpoint/2010/main" val="416439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29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Soyons clairs !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24744"/>
            <a:ext cx="8305800" cy="4815629"/>
          </a:xfrm>
        </p:spPr>
        <p:txBody>
          <a:bodyPr/>
          <a:lstStyle/>
          <a:p>
            <a:pPr marL="0" lvl="1" indent="0" algn="ctr">
              <a:buNone/>
            </a:pPr>
            <a:endParaRPr lang="fr-CH" sz="1600" dirty="0">
              <a:latin typeface="Myriad Pro" pitchFamily="34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Former ce n’est pas étaler son savoir !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CH" sz="2000" dirty="0">
                <a:latin typeface="Myriad Pro" pitchFamily="34" charset="0"/>
              </a:rPr>
              <a:t>Il/elle ne vous ressemble pas 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Montrez-lui toutes vos «couleurs» pour qu’il fasse son choix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Parlez-lui aussi de vos difficultés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Si possible, faites-lui rencontrer d’autres professionnels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Devenez cultivateur de talents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861048"/>
            <a:ext cx="1854696" cy="1854696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598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3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993" y="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Présentation/attentes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24744"/>
            <a:ext cx="8305800" cy="3816424"/>
          </a:xfrm>
        </p:spPr>
        <p:txBody>
          <a:bodyPr/>
          <a:lstStyle/>
          <a:p>
            <a:pPr marL="0" indent="0">
              <a:buNone/>
            </a:pPr>
            <a:r>
              <a:rPr lang="fr-CH" sz="1200" dirty="0">
                <a:latin typeface="Myriad Pro" pitchFamily="34" charset="0"/>
              </a:rPr>
              <a:t> </a:t>
            </a:r>
            <a:endParaRPr lang="fr-CH" sz="1800" b="1" dirty="0">
              <a:latin typeface="Myriad Pro" pitchFamily="34" charset="0"/>
            </a:endParaRP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Formez-vous </a:t>
            </a:r>
            <a:r>
              <a:rPr lang="fr-CH" sz="2000" dirty="0" err="1">
                <a:latin typeface="Myriad Pro" pitchFamily="34" charset="0"/>
              </a:rPr>
              <a:t>un-e</a:t>
            </a:r>
            <a:r>
              <a:rPr lang="fr-CH" sz="2000" dirty="0">
                <a:latin typeface="Myriad Pro" pitchFamily="34" charset="0"/>
              </a:rPr>
              <a:t> </a:t>
            </a:r>
            <a:r>
              <a:rPr lang="fr-CH" sz="2000" dirty="0" err="1">
                <a:latin typeface="Myriad Pro" pitchFamily="34" charset="0"/>
              </a:rPr>
              <a:t>apprenti-e</a:t>
            </a:r>
            <a:r>
              <a:rPr lang="fr-CH" sz="2000" dirty="0">
                <a:latin typeface="Myriad Pro" pitchFamily="34" charset="0"/>
              </a:rPr>
              <a:t> ?</a:t>
            </a:r>
          </a:p>
          <a:p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Quelles sont vos attentes concernant cette formation ?</a:t>
            </a:r>
          </a:p>
          <a:p>
            <a:endParaRPr lang="fr-CH" sz="2000" dirty="0">
              <a:latin typeface="Myriad Pro" pitchFamily="34" charset="0"/>
            </a:endParaRP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None/>
            </a:pPr>
            <a:endParaRPr lang="fr-CH" sz="20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124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30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7513" y="289272"/>
            <a:ext cx="7754938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Vos messages</a:t>
            </a:r>
            <a:br>
              <a:rPr lang="fr-CH" sz="40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753"/>
            <a:ext cx="8305800" cy="4038396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3200" b="1" dirty="0">
                <a:solidFill>
                  <a:srgbClr val="0929C9"/>
                </a:solidFill>
                <a:latin typeface="Myriad Pro" pitchFamily="34" charset="0"/>
              </a:rPr>
              <a:t>PO-SI-TIFS</a:t>
            </a:r>
          </a:p>
          <a:p>
            <a:pPr marL="342900" lvl="1" indent="-342900">
              <a:buChar char="•"/>
            </a:pPr>
            <a:endParaRPr lang="fr-CH" sz="2000" dirty="0">
              <a:solidFill>
                <a:srgbClr val="FFC000"/>
              </a:solidFill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solidFill>
                <a:srgbClr val="FFC000"/>
              </a:solidFill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Notre cerveau </a:t>
            </a:r>
            <a:r>
              <a:rPr lang="fr-CH" sz="2000" u="sng" dirty="0">
                <a:latin typeface="Myriad Pro" pitchFamily="34" charset="0"/>
              </a:rPr>
              <a:t>peine</a:t>
            </a:r>
            <a:r>
              <a:rPr lang="fr-CH" sz="2000" dirty="0">
                <a:latin typeface="Myriad Pro" pitchFamily="34" charset="0"/>
              </a:rPr>
              <a:t> à enregistrer les messages contenant une négation</a:t>
            </a:r>
          </a:p>
          <a:p>
            <a:pPr marL="342900" lvl="1" indent="-342900">
              <a:buChar char="•"/>
            </a:pPr>
            <a:endParaRPr lang="fr-CH" sz="2000" dirty="0">
              <a:solidFill>
                <a:srgbClr val="FFC000"/>
              </a:solidFill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990508"/>
            <a:ext cx="2143125" cy="2143125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16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31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7513" y="289272"/>
            <a:ext cx="7754938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Vos messages</a:t>
            </a:r>
            <a:br>
              <a:rPr lang="fr-CH" sz="40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752"/>
            <a:ext cx="8305800" cy="5051647"/>
          </a:xfrm>
        </p:spPr>
        <p:txBody>
          <a:bodyPr/>
          <a:lstStyle/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Un exemple ?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1200150" lvl="3" indent="-342900">
              <a:buFont typeface="Arial" panose="020B0604020202020204" pitchFamily="34" charset="0"/>
              <a:buChar char="•"/>
            </a:pPr>
            <a:r>
              <a:rPr lang="fr-CH" dirty="0">
                <a:latin typeface="Myriad Pro" pitchFamily="34" charset="0"/>
              </a:rPr>
              <a:t>Ne regardez pas vos mains 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Le cerveau va supprimer la négation, et vous offrir la représentation et l’énergie pour faire l’action dont vous ne voulez pas</a:t>
            </a:r>
          </a:p>
          <a:p>
            <a:endParaRPr lang="fr-CH" dirty="0"/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081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32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7513" y="289272"/>
            <a:ext cx="7754938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Vos messages</a:t>
            </a:r>
            <a:br>
              <a:rPr lang="fr-CH" sz="40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752"/>
            <a:ext cx="8305800" cy="5385517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CH" sz="2000" dirty="0">
                <a:latin typeface="Myriad Pro" pitchFamily="34" charset="0"/>
              </a:rPr>
              <a:t>Ne vous inquiétez pas 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CH" sz="2000" dirty="0">
                <a:latin typeface="Myriad Pro" pitchFamily="34" charset="0"/>
              </a:rPr>
              <a:t>Ne soyez pas </a:t>
            </a:r>
            <a:r>
              <a:rPr lang="fr-CH" sz="2000" dirty="0" err="1">
                <a:latin typeface="Myriad Pro" pitchFamily="34" charset="0"/>
              </a:rPr>
              <a:t>stressé-e</a:t>
            </a: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CH" sz="2000" dirty="0">
                <a:latin typeface="Myriad Pro" pitchFamily="34" charset="0"/>
              </a:rPr>
              <a:t>N’ayez pas peur, vous allez réussir votre examen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CH" sz="2000" dirty="0">
                <a:latin typeface="Myriad Pro" pitchFamily="34" charset="0"/>
              </a:rPr>
              <a:t>Ne doutez pas de vous-même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CH" sz="2000" dirty="0">
                <a:latin typeface="Myriad Pro" pitchFamily="34" charset="0"/>
              </a:rPr>
              <a:t>Vous ne devez pas  me rendre le dossier après 5 heures</a:t>
            </a:r>
          </a:p>
          <a:p>
            <a:pPr marL="0" indent="0">
              <a:buNone/>
            </a:pPr>
            <a:endParaRPr lang="fr-CH" dirty="0"/>
          </a:p>
          <a:p>
            <a:pPr marL="0" indent="0">
              <a:buNone/>
            </a:pPr>
            <a:endParaRPr lang="fr-CH" dirty="0"/>
          </a:p>
          <a:p>
            <a:pPr marL="0" indent="0">
              <a:buNone/>
            </a:pPr>
            <a:endParaRPr lang="fr-CH" dirty="0"/>
          </a:p>
          <a:p>
            <a:pPr marL="342900" lvl="1" indent="-342900">
              <a:buFontTx/>
              <a:buChar char="•"/>
            </a:pPr>
            <a:r>
              <a:rPr lang="fr-CH" sz="2000" b="1" dirty="0">
                <a:latin typeface="Myriad Pro" pitchFamily="34" charset="0"/>
              </a:rPr>
              <a:t>Enoncez ce que vous voulez / l’objectif que vous voulez atteindre</a:t>
            </a:r>
          </a:p>
          <a:p>
            <a:endParaRPr lang="fr-CH" sz="2800" dirty="0"/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730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33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7513" y="289272"/>
            <a:ext cx="7754938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Et juste pour le plaisir…</a:t>
            </a:r>
            <a:b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752"/>
            <a:ext cx="8305800" cy="5385517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Je ne sais pas pourquoi il n’est personne parmi vous qui ne pense que je ne peux pas ne pas être difficile à suivre quand je n’utilise pas de phrases affirmatives !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Je me demande pourquoi tout le monde pense que je suis difficilement compréhensible quand je parle avec des tournures négatives ! 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Je ne vous demanderai pas de ne pas pratiquer cette technique avec vos </a:t>
            </a:r>
            <a:r>
              <a:rPr lang="fr-CH" sz="2000" dirty="0" err="1">
                <a:latin typeface="Myriad Pro" pitchFamily="34" charset="0"/>
              </a:rPr>
              <a:t>apprenti-es</a:t>
            </a:r>
            <a:r>
              <a:rPr lang="fr-CH" sz="2000" dirty="0">
                <a:latin typeface="Myriad Pro" pitchFamily="34" charset="0"/>
              </a:rPr>
              <a:t> </a:t>
            </a:r>
          </a:p>
          <a:p>
            <a:pPr marL="0" indent="0">
              <a:buNone/>
            </a:pPr>
            <a:endParaRPr lang="fr-CH" dirty="0"/>
          </a:p>
          <a:p>
            <a:pPr marL="0" indent="0">
              <a:buNone/>
            </a:pPr>
            <a:endParaRPr lang="fr-CH" dirty="0"/>
          </a:p>
          <a:p>
            <a:pPr marL="0" indent="0">
              <a:buNone/>
            </a:pPr>
            <a:endParaRPr lang="fr-CH" dirty="0"/>
          </a:p>
          <a:p>
            <a:endParaRPr lang="fr-CH" sz="2800" dirty="0"/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229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34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7513" y="289272"/>
            <a:ext cx="7754938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Votre posture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752"/>
            <a:ext cx="8305800" cy="5385517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Sérieux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Humour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 err="1">
                <a:latin typeface="Myriad Pro" pitchFamily="34" charset="0"/>
              </a:rPr>
              <a:t>Soutenant-e</a:t>
            </a:r>
            <a:r>
              <a:rPr lang="fr-CH" sz="2000" dirty="0">
                <a:latin typeface="Myriad Pro" pitchFamily="34" charset="0"/>
              </a:rPr>
              <a:t> , cadrant-e et </a:t>
            </a:r>
            <a:r>
              <a:rPr lang="fr-CH" sz="2000" dirty="0" err="1">
                <a:latin typeface="Myriad Pro" pitchFamily="34" charset="0"/>
              </a:rPr>
              <a:t>bienveillant-e</a:t>
            </a:r>
            <a:endParaRPr lang="fr-CH" sz="2000" dirty="0">
              <a:latin typeface="Myriad Pro" pitchFamily="34" charset="0"/>
            </a:endParaRPr>
          </a:p>
          <a:p>
            <a:pPr marL="0" indent="0">
              <a:buNone/>
            </a:pPr>
            <a:endParaRPr lang="fr-CH" dirty="0"/>
          </a:p>
          <a:p>
            <a:pPr marL="0" indent="0">
              <a:buNone/>
            </a:pPr>
            <a:endParaRPr lang="fr-CH" dirty="0"/>
          </a:p>
          <a:p>
            <a:pPr marL="0" indent="0">
              <a:buNone/>
            </a:pPr>
            <a:endParaRPr lang="fr-CH" dirty="0"/>
          </a:p>
          <a:p>
            <a:endParaRPr lang="fr-CH" sz="2800" dirty="0"/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13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35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18628"/>
            <a:ext cx="7754938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Que de compétences !</a:t>
            </a:r>
            <a:endParaRPr lang="fr-FR" sz="4000" b="1" dirty="0">
              <a:solidFill>
                <a:srgbClr val="FF0000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753"/>
            <a:ext cx="8305800" cy="4038396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b="1" dirty="0">
                <a:latin typeface="Myriad Pro" pitchFamily="34" charset="0"/>
                <a:ea typeface="+mn-ea"/>
                <a:cs typeface="+mn-cs"/>
              </a:rPr>
              <a:t>Aidez-le/la à acquérir les compétences suivantes :</a:t>
            </a:r>
          </a:p>
          <a:p>
            <a:pPr marL="0" lvl="1" indent="0">
              <a:buNone/>
            </a:pPr>
            <a:endParaRPr lang="fr-CH" sz="2000" b="1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Organisation - autonomie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Réflexion et curiosité 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Planification – anticipation- proactivité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Restitution (feed-back)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Se positionner, donner son avis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Prendre ses responsabilités et assumer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Donner son avis (avec arguments)</a:t>
            </a: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endParaRPr lang="fr-CH" sz="1600" dirty="0">
              <a:solidFill>
                <a:schemeClr val="accent1">
                  <a:lumMod val="50000"/>
                </a:schemeClr>
              </a:solidFill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solidFill>
                <a:srgbClr val="FF0000"/>
              </a:solidFill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lvl="1"/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texte, fenêtre&#10;&#10;Description générée automatiquement">
            <a:extLst>
              <a:ext uri="{FF2B5EF4-FFF2-40B4-BE49-F238E27FC236}">
                <a16:creationId xmlns:a16="http://schemas.microsoft.com/office/drawing/2014/main" id="{833094E1-9DFC-4F4D-8B69-75FE7CB69B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725701"/>
            <a:ext cx="2705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06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36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18628"/>
            <a:ext cx="7754938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Que de compétences !</a:t>
            </a:r>
            <a:endParaRPr lang="fr-FR" sz="4000" b="1" dirty="0">
              <a:solidFill>
                <a:srgbClr val="FF0000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753"/>
            <a:ext cx="8305800" cy="4038396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b="1" dirty="0">
                <a:latin typeface="Myriad Pro" pitchFamily="34" charset="0"/>
                <a:ea typeface="+mn-ea"/>
                <a:cs typeface="+mn-cs"/>
              </a:rPr>
              <a:t>Aidez-le/la à acquérir les compétences suivantes :</a:t>
            </a:r>
          </a:p>
          <a:p>
            <a:pPr marL="0" lvl="1" indent="0">
              <a:buNone/>
            </a:pPr>
            <a:endParaRPr lang="fr-CH" sz="2000" b="1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Regard orienté vers l’amélioration continue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Comprendre l’impact de ses actes sur les autres (grouper ses questions)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Intelligence sociale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Adaptabilité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Filtrer les informations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Apprentissage permanent</a:t>
            </a:r>
          </a:p>
          <a:p>
            <a:pPr marL="742950" lvl="2" indent="-342900"/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endParaRPr lang="fr-CH" sz="1600" dirty="0">
              <a:solidFill>
                <a:schemeClr val="accent1">
                  <a:lumMod val="50000"/>
                </a:schemeClr>
              </a:solidFill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solidFill>
                <a:srgbClr val="FF0000"/>
              </a:solidFill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lvl="1"/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833" y="4320667"/>
            <a:ext cx="1927733" cy="1927733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905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37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973" y="85078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Que de compétences !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34F71DE-DB53-4B88-80F0-0F2429705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604" y="1128674"/>
            <a:ext cx="4814292" cy="534921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88E9706-1DA0-4DE1-93C4-FFD3EFCD361C}"/>
              </a:ext>
            </a:extLst>
          </p:cNvPr>
          <p:cNvSpPr/>
          <p:nvPr/>
        </p:nvSpPr>
        <p:spPr>
          <a:xfrm>
            <a:off x="1907704" y="6165304"/>
            <a:ext cx="5166692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17243E-2213-4DD7-8214-EE5292DC1492}"/>
              </a:ext>
            </a:extLst>
          </p:cNvPr>
          <p:cNvSpPr/>
          <p:nvPr/>
        </p:nvSpPr>
        <p:spPr>
          <a:xfrm>
            <a:off x="2069604" y="1128674"/>
            <a:ext cx="4814292" cy="470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587812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>
              <a:latin typeface="Verdana" pitchFamily="34" charset="0"/>
            </a:endParaRPr>
          </a:p>
          <a:p>
            <a:pPr eaLnBrk="1" hangingPunct="1"/>
            <a:endParaRPr lang="fr-FR" sz="900">
              <a:latin typeface="Verdana" pitchFamily="34" charset="0"/>
            </a:endParaRPr>
          </a:p>
          <a:p>
            <a:pPr eaLnBrk="1" hangingPunct="1"/>
            <a:fld id="{E5924A08-268F-4812-B6D5-A1D5FF61A7D8}" type="slidenum">
              <a:rPr lang="fr-FR" sz="900" smtClean="0">
                <a:latin typeface="Verdana" pitchFamily="34" charset="0"/>
              </a:rPr>
              <a:pPr eaLnBrk="1" hangingPunct="1"/>
              <a:t>38</a:t>
            </a:fld>
            <a:endParaRPr lang="fr-FR" sz="900">
              <a:latin typeface="Verdana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4145"/>
            <a:ext cx="5724128" cy="824136"/>
          </a:xfrm>
        </p:spPr>
        <p:txBody>
          <a:bodyPr/>
          <a:lstStyle/>
          <a:p>
            <a:pPr algn="l" eaLnBrk="1" hangingPunct="1"/>
            <a:r>
              <a:rPr lang="fr-FR" sz="4000" b="1" dirty="0">
                <a:solidFill>
                  <a:srgbClr val="07118D"/>
                </a:solidFill>
                <a:latin typeface="Verdana" pitchFamily="34" charset="0"/>
              </a:rPr>
              <a:t>Les compétences</a:t>
            </a:r>
          </a:p>
        </p:txBody>
      </p:sp>
      <p:pic>
        <p:nvPicPr>
          <p:cNvPr id="71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412875"/>
            <a:ext cx="5113338" cy="502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9" descr="cifc_bon">
            <a:extLst>
              <a:ext uri="{FF2B5EF4-FFF2-40B4-BE49-F238E27FC236}">
                <a16:creationId xmlns:a16="http://schemas.microsoft.com/office/drawing/2014/main" id="{40C42796-9AE4-47C5-BE7C-1B5D773A6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9053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90330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39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102834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Attribution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777"/>
            <a:ext cx="8305800" cy="3714852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Fixez des objectifs de </a:t>
            </a: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qualité </a:t>
            </a: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et de </a:t>
            </a: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délais 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Une tâche doit produire un résultat (aussi petit soit-il)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Les objectifs doivent être réalistes et atteignables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On doit connaître le résultat escompté avant de commencer la tâche</a:t>
            </a:r>
          </a:p>
          <a:p>
            <a:pPr marL="742950" lvl="2" indent="-342900"/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</a:rPr>
              <a:t>Exigez une restitution (il en va de votre crédibilité)</a:t>
            </a: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Demandez à l’</a:t>
            </a:r>
            <a:r>
              <a:rPr lang="fr-CH" sz="2000" dirty="0" err="1">
                <a:latin typeface="Myriad Pro" pitchFamily="34" charset="0"/>
                <a:ea typeface="+mn-ea"/>
                <a:cs typeface="+mn-cs"/>
              </a:rPr>
              <a:t>apprenti-e</a:t>
            </a: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 de fixer les délais et valider (si possible)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9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900" dirty="0">
              <a:latin typeface="Verdana" pitchFamily="34" charset="0"/>
            </a:endParaRPr>
          </a:p>
          <a:p>
            <a:pPr marL="0" indent="0" eaLnBrk="1" hangingPunct="1"/>
            <a:endParaRPr lang="fr-FR" sz="9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56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4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24325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Programme de la journée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0769"/>
            <a:ext cx="8305800" cy="3731594"/>
          </a:xfrm>
        </p:spPr>
        <p:txBody>
          <a:bodyPr/>
          <a:lstStyle/>
          <a:p>
            <a:pPr marL="0" indent="0">
              <a:buNone/>
            </a:pPr>
            <a:r>
              <a:rPr lang="fr-CH" sz="2400" dirty="0">
                <a:latin typeface="Myriad Pro" pitchFamily="34" charset="0"/>
              </a:rPr>
              <a:t> </a:t>
            </a:r>
            <a:r>
              <a:rPr lang="fr-CH" sz="2000" b="1" dirty="0">
                <a:latin typeface="Myriad Pro" pitchFamily="34" charset="0"/>
              </a:rPr>
              <a:t>Point abordés</a:t>
            </a: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Les avantages d’avoir </a:t>
            </a:r>
            <a:r>
              <a:rPr lang="fr-CH" sz="2000" dirty="0" err="1">
                <a:latin typeface="Myriad Pro" pitchFamily="34" charset="0"/>
              </a:rPr>
              <a:t>un-e</a:t>
            </a:r>
            <a:r>
              <a:rPr lang="fr-CH" sz="2000" dirty="0">
                <a:latin typeface="Myriad Pro" pitchFamily="34" charset="0"/>
              </a:rPr>
              <a:t> </a:t>
            </a:r>
            <a:r>
              <a:rPr lang="fr-CH" sz="2000" dirty="0" err="1">
                <a:latin typeface="Myriad Pro" pitchFamily="34" charset="0"/>
              </a:rPr>
              <a:t>apprenti-e</a:t>
            </a:r>
            <a:endParaRPr lang="fr-CH" sz="2000" dirty="0">
              <a:latin typeface="Myriad Pro" pitchFamily="34" charset="0"/>
            </a:endParaRPr>
          </a:p>
          <a:p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Comment réussir son intégration</a:t>
            </a:r>
          </a:p>
          <a:p>
            <a:r>
              <a:rPr lang="fr-CH" sz="2000" dirty="0">
                <a:latin typeface="Myriad Pro" pitchFamily="34" charset="0"/>
              </a:rPr>
              <a:t>Comment l’accompagner, le/la responsabiliser</a:t>
            </a: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Partage d’outils et d’expériences</a:t>
            </a:r>
          </a:p>
          <a:p>
            <a:pPr marL="0" indent="0">
              <a:buNone/>
            </a:pPr>
            <a:endParaRPr lang="fr-CH" sz="2400" dirty="0">
              <a:latin typeface="Myriad Pro" pitchFamily="34" charset="0"/>
            </a:endParaRPr>
          </a:p>
          <a:p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939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40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Attribution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305800" cy="4680867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857250" lvl="2" indent="-457200">
              <a:buFont typeface="+mj-lt"/>
              <a:buAutoNum type="arabicPeriod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Expliquez/démontrez</a:t>
            </a:r>
          </a:p>
          <a:p>
            <a:pPr marL="857250" lvl="2" indent="-457200">
              <a:buFont typeface="+mj-lt"/>
              <a:buAutoNum type="arabicPeriod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Faites reformuler </a:t>
            </a:r>
            <a:r>
              <a:rPr lang="fr-CH" sz="2000" dirty="0">
                <a:latin typeface="Myriad Pro" pitchFamily="34" charset="0"/>
              </a:rPr>
              <a:t>et/ou </a:t>
            </a: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reproduire</a:t>
            </a:r>
          </a:p>
          <a:p>
            <a:pPr marL="857250" lvl="2" indent="-457200">
              <a:buFont typeface="+mj-lt"/>
              <a:buAutoNum type="arabicPeriod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Corrigez et validez</a:t>
            </a:r>
          </a:p>
          <a:p>
            <a:pPr marL="857250" lvl="2" indent="-457200">
              <a:buFont typeface="+mj-lt"/>
              <a:buAutoNum type="arabicPeriod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Laissez faire seul (si possible)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2000" b="1" dirty="0">
              <a:solidFill>
                <a:srgbClr val="0929C9"/>
              </a:solidFill>
              <a:latin typeface="Myriad Pro" pitchFamily="34" charset="0"/>
            </a:endParaRPr>
          </a:p>
          <a:p>
            <a:pPr marL="0" lvl="1" indent="0" algn="ctr">
              <a:buNone/>
            </a:pP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Ce n’est pas parce que l’on fait quelque chose depuis 25 ans</a:t>
            </a:r>
          </a:p>
          <a:p>
            <a:pPr marL="0" lvl="1" indent="0" algn="ctr">
              <a:buNone/>
            </a:pP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 que notre manière de procéder </a:t>
            </a:r>
          </a:p>
          <a:p>
            <a:pPr marL="0" lvl="1" indent="0" algn="ctr">
              <a:buNone/>
            </a:pP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est toujours correcte</a:t>
            </a: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 algn="ctr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9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900" dirty="0">
              <a:latin typeface="Verdana" pitchFamily="34" charset="0"/>
            </a:endParaRPr>
          </a:p>
          <a:p>
            <a:pPr marL="0" indent="0" eaLnBrk="1" hangingPunct="1"/>
            <a:endParaRPr lang="fr-FR" sz="9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925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41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Attribution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24744"/>
            <a:ext cx="8305800" cy="3816424"/>
          </a:xfrm>
        </p:spPr>
        <p:txBody>
          <a:bodyPr/>
          <a:lstStyle/>
          <a:p>
            <a:pPr marL="857250" lvl="2" indent="-457200">
              <a:buFont typeface="Arial" panose="020B0604020202020204" pitchFamily="34" charset="0"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857250" lvl="2" indent="-457200">
              <a:buFont typeface="Arial" panose="020B0604020202020204" pitchFamily="34" charset="0"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857250" lvl="2" indent="-457200">
              <a:buFont typeface="Arial" panose="020B0604020202020204" pitchFamily="34" charset="0"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Dis-moi et j’oublierai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857250" lvl="2" indent="-457200">
              <a:buFont typeface="Arial" panose="020B0604020202020204" pitchFamily="34" charset="0"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Montre-moi et je me souviendrai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857250" lvl="2" indent="-457200">
              <a:buFont typeface="Arial" panose="020B0604020202020204" pitchFamily="34" charset="0"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Implique-moi et je comprendrai</a:t>
            </a:r>
          </a:p>
          <a:p>
            <a:endParaRPr lang="fr-CH" sz="2000" dirty="0">
              <a:latin typeface="Myriad Pro" pitchFamily="34" charset="0"/>
            </a:endParaRP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None/>
            </a:pPr>
            <a:endParaRPr lang="fr-CH" sz="20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554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42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Attribution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0421"/>
            <a:ext cx="8305800" cy="4680867"/>
          </a:xfrm>
        </p:spPr>
        <p:txBody>
          <a:bodyPr/>
          <a:lstStyle/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</a:rPr>
              <a:t>Bien qu’on le pense, on n’est pas toujours clair et précis, la preuve….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</a:rPr>
              <a:t>Prenez 30 secondes pour dessinez une table 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742950" lvl="2" indent="-342900">
              <a:buFont typeface="Arial" panose="020B0604020202020204" pitchFamily="34" charset="0"/>
              <a:buChar char="•"/>
            </a:pPr>
            <a:endParaRPr lang="fr-CH" sz="1600" dirty="0">
              <a:latin typeface="Myriad Pro" pitchFamily="34" charset="0"/>
            </a:endParaRPr>
          </a:p>
          <a:p>
            <a:pPr marL="742950" lvl="2" indent="-342900">
              <a:buFont typeface="Arial" panose="020B0604020202020204" pitchFamily="34" charset="0"/>
              <a:buChar char="•"/>
            </a:pPr>
            <a:endParaRPr lang="fr-CH" sz="1600" dirty="0">
              <a:latin typeface="Myriad Pro" pitchFamily="34" charset="0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 algn="ctr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9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900" dirty="0">
              <a:latin typeface="Verdana" pitchFamily="34" charset="0"/>
            </a:endParaRPr>
          </a:p>
          <a:p>
            <a:pPr marL="0" indent="0" eaLnBrk="1" hangingPunct="1"/>
            <a:endParaRPr lang="fr-FR" sz="9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976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9049538"/>
              </p:ext>
            </p:extLst>
          </p:nvPr>
        </p:nvGraphicFramePr>
        <p:xfrm>
          <a:off x="611188" y="1981200"/>
          <a:ext cx="5833020" cy="2239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/>
          </a:p>
          <a:p>
            <a:pPr>
              <a:defRPr/>
            </a:pPr>
            <a:fld id="{FCB9230A-ECB8-4B43-AE45-4953312C5208}" type="slidenum">
              <a:rPr lang="fr-FR" smtClean="0"/>
              <a:pPr>
                <a:defRPr/>
              </a:pPr>
              <a:t>43</a:t>
            </a:fld>
            <a:endParaRPr lang="fr-FR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60883" y="44624"/>
            <a:ext cx="7777162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fr-CH" sz="4000" b="1" kern="0" dirty="0">
                <a:solidFill>
                  <a:srgbClr val="07118D"/>
                </a:solidFill>
                <a:latin typeface="Myriad Pro" pitchFamily="34" charset="0"/>
              </a:rPr>
              <a:t>	</a:t>
            </a:r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Attribution du travail</a:t>
            </a:r>
            <a:endParaRPr lang="fr-FR" sz="4000" b="1" kern="0" dirty="0">
              <a:solidFill>
                <a:srgbClr val="07118D"/>
              </a:solidFill>
              <a:latin typeface="Myriad Pro" pitchFamily="34" charset="0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324088310"/>
              </p:ext>
            </p:extLst>
          </p:nvPr>
        </p:nvGraphicFramePr>
        <p:xfrm>
          <a:off x="2051720" y="4064532"/>
          <a:ext cx="6408712" cy="2412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ZoneTexte 10"/>
          <p:cNvSpPr txBox="1"/>
          <p:nvPr/>
        </p:nvSpPr>
        <p:spPr>
          <a:xfrm>
            <a:off x="107504" y="5589240"/>
            <a:ext cx="2088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600" b="1" dirty="0">
                <a:latin typeface="Myriad Pro" pitchFamily="34" charset="0"/>
              </a:rPr>
              <a:t>IL Y A AU MOINS </a:t>
            </a:r>
            <a:r>
              <a:rPr lang="fr-CH" sz="1600" b="1" dirty="0">
                <a:solidFill>
                  <a:srgbClr val="004D74"/>
                </a:solidFill>
                <a:latin typeface="Myriad Pro" pitchFamily="34" charset="0"/>
                <a:ea typeface="+mj-ea"/>
                <a:cs typeface="+mj-cs"/>
              </a:rPr>
              <a:t>9</a:t>
            </a:r>
            <a:r>
              <a:rPr lang="fr-CH" sz="1600" b="1" dirty="0">
                <a:solidFill>
                  <a:srgbClr val="004D74"/>
                </a:solidFill>
                <a:latin typeface="Myriad Pro" pitchFamily="34" charset="0"/>
              </a:rPr>
              <a:t> </a:t>
            </a:r>
            <a:r>
              <a:rPr lang="fr-CH" sz="1600" b="1" dirty="0">
                <a:solidFill>
                  <a:srgbClr val="004D74"/>
                </a:solidFill>
                <a:latin typeface="Myriad Pro" pitchFamily="34" charset="0"/>
                <a:ea typeface="+mj-ea"/>
                <a:cs typeface="+mj-cs"/>
              </a:rPr>
              <a:t>POSSIBILITÉS</a:t>
            </a:r>
            <a:r>
              <a:rPr lang="fr-CH" sz="1600" b="1" dirty="0">
                <a:latin typeface="Myriad Pro" pitchFamily="34" charset="0"/>
              </a:rPr>
              <a:t> DE NE PAS SE COMPRENDRE !</a:t>
            </a:r>
          </a:p>
        </p:txBody>
      </p:sp>
      <p:sp>
        <p:nvSpPr>
          <p:cNvPr id="15" name="Flèche courbée vers la gauche 14"/>
          <p:cNvSpPr/>
          <p:nvPr/>
        </p:nvSpPr>
        <p:spPr>
          <a:xfrm rot="20212931">
            <a:off x="5833838" y="1860859"/>
            <a:ext cx="1008112" cy="2232248"/>
          </a:xfrm>
          <a:prstGeom prst="curvedLeftArrow">
            <a:avLst/>
          </a:prstGeom>
          <a:solidFill>
            <a:schemeClr val="bg1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rgbClr val="004D74"/>
              </a:solidFill>
            </a:endParaRPr>
          </a:p>
        </p:txBody>
      </p:sp>
      <p:sp>
        <p:nvSpPr>
          <p:cNvPr id="16" name="Pensées 15"/>
          <p:cNvSpPr/>
          <p:nvPr/>
        </p:nvSpPr>
        <p:spPr>
          <a:xfrm rot="731016">
            <a:off x="6638659" y="1667444"/>
            <a:ext cx="1259160" cy="1017240"/>
          </a:xfrm>
          <a:prstGeom prst="cloudCallout">
            <a:avLst/>
          </a:prstGeom>
          <a:solidFill>
            <a:schemeClr val="bg1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rgbClr val="004D74"/>
              </a:solidFill>
            </a:endParaRP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96" y="1930258"/>
            <a:ext cx="618885" cy="4636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9" descr="cifc_bon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02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9" grpId="0">
        <p:bldAsOne/>
      </p:bldGraphic>
      <p:bldP spid="11" grpId="0"/>
      <p:bldP spid="15" grpId="0" animBg="1"/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44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Attribution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0421"/>
            <a:ext cx="8305800" cy="4680867"/>
          </a:xfrm>
        </p:spPr>
        <p:txBody>
          <a:bodyPr/>
          <a:lstStyle/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742950" lvl="2" indent="-342900">
              <a:buFont typeface="Arial" panose="020B0604020202020204" pitchFamily="34" charset="0"/>
              <a:buChar char="•"/>
            </a:pPr>
            <a:endParaRPr lang="fr-CH" sz="1600" dirty="0">
              <a:latin typeface="Myriad Pro" pitchFamily="34" charset="0"/>
            </a:endParaRPr>
          </a:p>
          <a:p>
            <a:pPr marL="742950" lvl="2" indent="-342900">
              <a:buFont typeface="Arial" panose="020B0604020202020204" pitchFamily="34" charset="0"/>
              <a:buChar char="•"/>
            </a:pPr>
            <a:endParaRPr lang="fr-CH" sz="1600" dirty="0">
              <a:latin typeface="Myriad Pro" pitchFamily="34" charset="0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 algn="ctr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9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900" dirty="0">
              <a:latin typeface="Verdana" pitchFamily="34" charset="0"/>
            </a:endParaRPr>
          </a:p>
          <a:p>
            <a:pPr marL="0" indent="0" eaLnBrk="1" hangingPunct="1"/>
            <a:endParaRPr lang="fr-FR" sz="9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space réservé du contenu 3">
            <a:extLst>
              <a:ext uri="{FF2B5EF4-FFF2-40B4-BE49-F238E27FC236}">
                <a16:creationId xmlns:a16="http://schemas.microsoft.com/office/drawing/2014/main" id="{287B1534-865D-4747-A838-DD6BE537A5A2}"/>
              </a:ext>
            </a:extLst>
          </p:cNvPr>
          <p:cNvSpPr txBox="1">
            <a:spLocks/>
          </p:cNvSpPr>
          <p:nvPr/>
        </p:nvSpPr>
        <p:spPr>
          <a:xfrm>
            <a:off x="427038" y="2852936"/>
            <a:ext cx="8270080" cy="140595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endParaRPr lang="fr-CH" sz="3600" kern="0" dirty="0">
              <a:latin typeface="Myriad Pro" panose="020B0503030403020204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3ED6DC2-99FA-4912-BE73-03FD366BFE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925" y="1700808"/>
            <a:ext cx="5010150" cy="458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03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31AE97A-882C-4355-BF23-823A39F2641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2389" y="152400"/>
            <a:ext cx="5619731" cy="457200"/>
          </a:xfrm>
        </p:spPr>
        <p:txBody>
          <a:bodyPr/>
          <a:lstStyle/>
          <a:p>
            <a:r>
              <a:rPr lang="fr-CH" b="1" i="0" dirty="0">
                <a:solidFill>
                  <a:srgbClr val="07118D"/>
                </a:solidFill>
                <a:latin typeface="Myriad Pro" pitchFamily="34" charset="0"/>
                <a:ea typeface="+mj-ea"/>
                <a:cs typeface="+mj-cs"/>
              </a:rPr>
              <a:t>Attribution</a:t>
            </a:r>
            <a:r>
              <a:rPr lang="fr-CH" sz="4000" b="1" i="0" dirty="0">
                <a:solidFill>
                  <a:srgbClr val="07118D"/>
                </a:solidFill>
                <a:latin typeface="Myriad Pro" pitchFamily="34" charset="0"/>
              </a:rPr>
              <a:t> du travail</a:t>
            </a:r>
            <a:endParaRPr lang="fr-CH" b="1" i="0" dirty="0">
              <a:solidFill>
                <a:srgbClr val="07118D"/>
              </a:solidFill>
              <a:latin typeface="Myriad Pro" pitchFamily="34" charset="0"/>
              <a:ea typeface="+mj-ea"/>
              <a:cs typeface="+mj-cs"/>
            </a:endParaRP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B02CA77-6954-43BB-8804-724E18DB52E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r>
              <a:rPr lang="de-DE"/>
              <a:t>| </a:t>
            </a:r>
            <a:fld id="{45DB6B63-A4C5-4734-9005-6E95B9C24042}" type="slidenum">
              <a:rPr smtClean="0"/>
              <a:pPr/>
              <a:t>45</a:t>
            </a:fld>
            <a:endParaRPr dirty="0"/>
          </a:p>
        </p:txBody>
      </p:sp>
      <p:graphicFrame>
        <p:nvGraphicFramePr>
          <p:cNvPr id="24" name="Espace réservé du contenu 23">
            <a:extLst>
              <a:ext uri="{FF2B5EF4-FFF2-40B4-BE49-F238E27FC236}">
                <a16:creationId xmlns:a16="http://schemas.microsoft.com/office/drawing/2014/main" id="{FB856539-D5F3-4521-AB60-7CBDBEAF26C5}"/>
              </a:ext>
            </a:extLst>
          </p:cNvPr>
          <p:cNvGraphicFramePr>
            <a:graphicFrameLocks noGrp="1"/>
          </p:cNvGraphicFramePr>
          <p:nvPr>
            <p:ph sz="quarter" idx="24"/>
            <p:extLst>
              <p:ext uri="{D42A27DB-BD31-4B8C-83A1-F6EECF244321}">
                <p14:modId xmlns:p14="http://schemas.microsoft.com/office/powerpoint/2010/main" val="3970958743"/>
              </p:ext>
            </p:extLst>
          </p:nvPr>
        </p:nvGraphicFramePr>
        <p:xfrm>
          <a:off x="1043608" y="1618711"/>
          <a:ext cx="7272808" cy="4044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ZoneTexte 24">
            <a:extLst>
              <a:ext uri="{FF2B5EF4-FFF2-40B4-BE49-F238E27FC236}">
                <a16:creationId xmlns:a16="http://schemas.microsoft.com/office/drawing/2014/main" id="{6C92ACFB-1A96-4E37-A68F-627D58A50493}"/>
              </a:ext>
            </a:extLst>
          </p:cNvPr>
          <p:cNvSpPr txBox="1"/>
          <p:nvPr/>
        </p:nvSpPr>
        <p:spPr>
          <a:xfrm flipH="1">
            <a:off x="467544" y="1626544"/>
            <a:ext cx="25202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CH" sz="2000" b="1" dirty="0">
                <a:latin typeface="Myriad Pro"/>
                <a:cs typeface="Times New Roman" panose="02020603050405020304" pitchFamily="18" charset="0"/>
              </a:rPr>
              <a:t>Non verbal = 90%</a:t>
            </a:r>
          </a:p>
        </p:txBody>
      </p:sp>
      <p:pic>
        <p:nvPicPr>
          <p:cNvPr id="10" name="Picture 29" descr="cifc_bon">
            <a:extLst>
              <a:ext uri="{FF2B5EF4-FFF2-40B4-BE49-F238E27FC236}">
                <a16:creationId xmlns:a16="http://schemas.microsoft.com/office/drawing/2014/main" id="{9369015E-1349-40CD-ABA0-AF3774961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F45AA28-9D23-419B-857D-F8DD1EF08689}"/>
              </a:ext>
            </a:extLst>
          </p:cNvPr>
          <p:cNvSpPr txBox="1"/>
          <p:nvPr/>
        </p:nvSpPr>
        <p:spPr>
          <a:xfrm flipH="1">
            <a:off x="321974" y="964183"/>
            <a:ext cx="25202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CH" sz="2000" b="1" dirty="0">
                <a:latin typeface="Myriad Pro"/>
                <a:cs typeface="Times New Roman" panose="02020603050405020304" pitchFamily="18" charset="0"/>
              </a:rPr>
              <a:t>La communication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F64A840-681C-4A20-B881-5FAD58406F57}"/>
              </a:ext>
            </a:extLst>
          </p:cNvPr>
          <p:cNvSpPr txBox="1"/>
          <p:nvPr/>
        </p:nvSpPr>
        <p:spPr>
          <a:xfrm>
            <a:off x="6660232" y="1162332"/>
            <a:ext cx="1944216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defRPr sz="1862" b="0" i="0" u="none" strike="noStrike" kern="1200" spc="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b="1" dirty="0">
                <a:latin typeface="Myriad Pro"/>
              </a:rPr>
              <a:t>Verbal = 10%</a:t>
            </a:r>
          </a:p>
        </p:txBody>
      </p:sp>
    </p:spTree>
    <p:extLst>
      <p:ext uri="{BB962C8B-B14F-4D97-AF65-F5344CB8AC3E}">
        <p14:creationId xmlns:p14="http://schemas.microsoft.com/office/powerpoint/2010/main" val="26190967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  <p:bldP spid="25" grpId="0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46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Attribution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0421"/>
            <a:ext cx="8305800" cy="4680867"/>
          </a:xfrm>
        </p:spPr>
        <p:txBody>
          <a:bodyPr/>
          <a:lstStyle/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r>
              <a:rPr lang="fr-CH" sz="2000" b="1" dirty="0">
                <a:latin typeface="Myriad Pro" pitchFamily="34" charset="0"/>
              </a:rPr>
              <a:t>Le paradoxe de la demande….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742950" lvl="2" indent="-342900">
              <a:buFont typeface="Arial" panose="020B0604020202020204" pitchFamily="34" charset="0"/>
              <a:buChar char="•"/>
            </a:pPr>
            <a:endParaRPr lang="fr-CH" sz="1600" dirty="0">
              <a:latin typeface="Myriad Pro" pitchFamily="34" charset="0"/>
            </a:endParaRPr>
          </a:p>
          <a:p>
            <a:pPr marL="742950" lvl="2" indent="-342900">
              <a:buFont typeface="Arial" panose="020B0604020202020204" pitchFamily="34" charset="0"/>
              <a:buChar char="•"/>
            </a:pPr>
            <a:endParaRPr lang="fr-CH" sz="1600" dirty="0">
              <a:latin typeface="Myriad Pro" pitchFamily="34" charset="0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 algn="ctr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9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900" dirty="0">
              <a:latin typeface="Verdana" pitchFamily="34" charset="0"/>
            </a:endParaRPr>
          </a:p>
          <a:p>
            <a:pPr marL="0" indent="0" eaLnBrk="1" hangingPunct="1"/>
            <a:endParaRPr lang="fr-FR" sz="9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space réservé du contenu 3">
            <a:extLst>
              <a:ext uri="{FF2B5EF4-FFF2-40B4-BE49-F238E27FC236}">
                <a16:creationId xmlns:a16="http://schemas.microsoft.com/office/drawing/2014/main" id="{287B1534-865D-4747-A838-DD6BE537A5A2}"/>
              </a:ext>
            </a:extLst>
          </p:cNvPr>
          <p:cNvSpPr txBox="1">
            <a:spLocks/>
          </p:cNvSpPr>
          <p:nvPr/>
        </p:nvSpPr>
        <p:spPr>
          <a:xfrm>
            <a:off x="427038" y="2852936"/>
            <a:ext cx="8270080" cy="140595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fr-CH" sz="3600" kern="0" dirty="0">
                <a:latin typeface="Myriad Pro" panose="020B0503030403020204"/>
              </a:rPr>
              <a:t>«La demande est rarement le besoin»</a:t>
            </a:r>
          </a:p>
        </p:txBody>
      </p:sp>
    </p:spTree>
    <p:extLst>
      <p:ext uri="{BB962C8B-B14F-4D97-AF65-F5344CB8AC3E}">
        <p14:creationId xmlns:p14="http://schemas.microsoft.com/office/powerpoint/2010/main" val="138789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47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973" y="85078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Attribution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E7FA41C-F882-41CA-81AD-D2BE9A1340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98402"/>
            <a:ext cx="7620000" cy="518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3744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/>
          </a:p>
          <a:p>
            <a:pPr>
              <a:defRPr/>
            </a:pPr>
            <a:fld id="{FCB9230A-ECB8-4B43-AE45-4953312C5208}" type="slidenum">
              <a:rPr lang="fr-FR" smtClean="0"/>
              <a:pPr>
                <a:defRPr/>
              </a:pPr>
              <a:t>48</a:t>
            </a:fld>
            <a:endParaRPr lang="fr-FR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86459" y="129534"/>
            <a:ext cx="6192688" cy="83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Attribution du travail</a:t>
            </a:r>
            <a:endParaRPr lang="fr-FR" sz="4000" b="1" kern="0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67744" y="5157192"/>
            <a:ext cx="1152128" cy="45719"/>
          </a:xfrm>
          <a:prstGeom prst="rect">
            <a:avLst/>
          </a:prstGeom>
          <a:solidFill>
            <a:srgbClr val="004D74"/>
          </a:solidFill>
          <a:ln>
            <a:solidFill>
              <a:srgbClr val="004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2" name="ZoneTexte 21"/>
          <p:cNvSpPr txBox="1"/>
          <p:nvPr/>
        </p:nvSpPr>
        <p:spPr>
          <a:xfrm>
            <a:off x="2606309" y="5452298"/>
            <a:ext cx="4141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dirty="0">
                <a:solidFill>
                  <a:srgbClr val="006699"/>
                </a:solidFill>
                <a:latin typeface="Myriad Pro" pitchFamily="34" charset="0"/>
              </a:rPr>
              <a:t>Inconsciemment</a:t>
            </a:r>
          </a:p>
          <a:p>
            <a:r>
              <a:rPr lang="fr-CH" sz="2000" dirty="0">
                <a:solidFill>
                  <a:srgbClr val="006699"/>
                </a:solidFill>
                <a:latin typeface="Myriad Pro" pitchFamily="34" charset="0"/>
              </a:rPr>
              <a:t>incompétent</a:t>
            </a:r>
          </a:p>
        </p:txBody>
      </p:sp>
      <p:sp>
        <p:nvSpPr>
          <p:cNvPr id="23" name="Rectangle 22"/>
          <p:cNvSpPr/>
          <p:nvPr/>
        </p:nvSpPr>
        <p:spPr>
          <a:xfrm rot="16200000">
            <a:off x="2829599" y="4603987"/>
            <a:ext cx="1152128" cy="45719"/>
          </a:xfrm>
          <a:prstGeom prst="rect">
            <a:avLst/>
          </a:prstGeom>
          <a:solidFill>
            <a:srgbClr val="004D74"/>
          </a:solidFill>
          <a:ln>
            <a:solidFill>
              <a:srgbClr val="004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4" name="Rectangle 23"/>
          <p:cNvSpPr/>
          <p:nvPr/>
        </p:nvSpPr>
        <p:spPr>
          <a:xfrm>
            <a:off x="3382803" y="4050782"/>
            <a:ext cx="1152128" cy="45719"/>
          </a:xfrm>
          <a:prstGeom prst="rect">
            <a:avLst/>
          </a:prstGeom>
          <a:solidFill>
            <a:srgbClr val="004D74"/>
          </a:solidFill>
          <a:ln>
            <a:solidFill>
              <a:srgbClr val="004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5" name="ZoneTexte 24"/>
          <p:cNvSpPr txBox="1"/>
          <p:nvPr/>
        </p:nvSpPr>
        <p:spPr>
          <a:xfrm>
            <a:off x="3894956" y="4416742"/>
            <a:ext cx="4141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dirty="0">
                <a:solidFill>
                  <a:srgbClr val="006699"/>
                </a:solidFill>
                <a:latin typeface="Myriad Pro" pitchFamily="34" charset="0"/>
              </a:rPr>
              <a:t>Consciemment</a:t>
            </a:r>
          </a:p>
          <a:p>
            <a:r>
              <a:rPr lang="fr-CH" sz="2000" dirty="0">
                <a:solidFill>
                  <a:srgbClr val="006699"/>
                </a:solidFill>
                <a:latin typeface="Myriad Pro" pitchFamily="34" charset="0"/>
              </a:rPr>
              <a:t>incompétent</a:t>
            </a:r>
          </a:p>
        </p:txBody>
      </p:sp>
      <p:sp>
        <p:nvSpPr>
          <p:cNvPr id="26" name="Rectangle 25"/>
          <p:cNvSpPr/>
          <p:nvPr/>
        </p:nvSpPr>
        <p:spPr>
          <a:xfrm rot="16200000">
            <a:off x="3936008" y="3497576"/>
            <a:ext cx="1152128" cy="45719"/>
          </a:xfrm>
          <a:prstGeom prst="rect">
            <a:avLst/>
          </a:prstGeom>
          <a:solidFill>
            <a:srgbClr val="004D74"/>
          </a:solidFill>
          <a:ln>
            <a:solidFill>
              <a:srgbClr val="004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8" name="Rectangle 27"/>
          <p:cNvSpPr/>
          <p:nvPr/>
        </p:nvSpPr>
        <p:spPr>
          <a:xfrm>
            <a:off x="4490488" y="2921510"/>
            <a:ext cx="1152128" cy="45719"/>
          </a:xfrm>
          <a:prstGeom prst="rect">
            <a:avLst/>
          </a:prstGeom>
          <a:solidFill>
            <a:srgbClr val="004D74"/>
          </a:solidFill>
          <a:ln>
            <a:solidFill>
              <a:srgbClr val="004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9" name="ZoneTexte 28"/>
          <p:cNvSpPr txBox="1"/>
          <p:nvPr/>
        </p:nvSpPr>
        <p:spPr>
          <a:xfrm>
            <a:off x="5066552" y="3290191"/>
            <a:ext cx="4141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dirty="0">
                <a:solidFill>
                  <a:srgbClr val="006699"/>
                </a:solidFill>
                <a:latin typeface="Myriad Pro" pitchFamily="34" charset="0"/>
              </a:rPr>
              <a:t>Consciemment</a:t>
            </a:r>
          </a:p>
          <a:p>
            <a:r>
              <a:rPr lang="fr-CH" sz="2000" dirty="0">
                <a:solidFill>
                  <a:srgbClr val="006699"/>
                </a:solidFill>
                <a:latin typeface="Myriad Pro" pitchFamily="34" charset="0"/>
              </a:rPr>
              <a:t>compétent</a:t>
            </a:r>
          </a:p>
        </p:txBody>
      </p:sp>
      <p:sp>
        <p:nvSpPr>
          <p:cNvPr id="30" name="Rectangle 29"/>
          <p:cNvSpPr/>
          <p:nvPr/>
        </p:nvSpPr>
        <p:spPr>
          <a:xfrm rot="16200000">
            <a:off x="5042417" y="2367428"/>
            <a:ext cx="1152128" cy="45719"/>
          </a:xfrm>
          <a:prstGeom prst="rect">
            <a:avLst/>
          </a:prstGeom>
          <a:solidFill>
            <a:srgbClr val="004D74"/>
          </a:solidFill>
          <a:ln>
            <a:solidFill>
              <a:srgbClr val="004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1" name="Rectangle 30"/>
          <p:cNvSpPr/>
          <p:nvPr/>
        </p:nvSpPr>
        <p:spPr>
          <a:xfrm>
            <a:off x="5595621" y="1813565"/>
            <a:ext cx="1152128" cy="45719"/>
          </a:xfrm>
          <a:prstGeom prst="rect">
            <a:avLst/>
          </a:prstGeom>
          <a:solidFill>
            <a:srgbClr val="004D74"/>
          </a:solidFill>
          <a:ln>
            <a:solidFill>
              <a:srgbClr val="004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2" name="ZoneTexte 31"/>
          <p:cNvSpPr txBox="1"/>
          <p:nvPr/>
        </p:nvSpPr>
        <p:spPr>
          <a:xfrm>
            <a:off x="6171685" y="2050566"/>
            <a:ext cx="4141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dirty="0">
                <a:solidFill>
                  <a:srgbClr val="006699"/>
                </a:solidFill>
                <a:latin typeface="Myriad Pro" pitchFamily="34" charset="0"/>
              </a:rPr>
              <a:t>Inconsciemment</a:t>
            </a:r>
          </a:p>
          <a:p>
            <a:r>
              <a:rPr lang="fr-CH" sz="2000" dirty="0">
                <a:solidFill>
                  <a:srgbClr val="006699"/>
                </a:solidFill>
                <a:latin typeface="Myriad Pro" pitchFamily="34" charset="0"/>
              </a:rPr>
              <a:t>compétent</a:t>
            </a:r>
          </a:p>
        </p:txBody>
      </p:sp>
      <p:sp>
        <p:nvSpPr>
          <p:cNvPr id="36" name="Flèche droite à entaille 35"/>
          <p:cNvSpPr/>
          <p:nvPr/>
        </p:nvSpPr>
        <p:spPr>
          <a:xfrm rot="18978772">
            <a:off x="1981514" y="2341237"/>
            <a:ext cx="1944216" cy="576064"/>
          </a:xfrm>
          <a:prstGeom prst="notchedRightArrow">
            <a:avLst/>
          </a:prstGeom>
          <a:solidFill>
            <a:srgbClr val="00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17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412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/>
      <p:bldP spid="23" grpId="0" animBg="1"/>
      <p:bldP spid="24" grpId="0" animBg="1"/>
      <p:bldP spid="25" grpId="0"/>
      <p:bldP spid="26" grpId="0" animBg="1"/>
      <p:bldP spid="28" grpId="0" animBg="1"/>
      <p:bldP spid="29" grpId="0"/>
      <p:bldP spid="30" grpId="0" animBg="1"/>
      <p:bldP spid="31" grpId="0" animBg="1"/>
      <p:bldP spid="32" grpId="0"/>
      <p:bldP spid="3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/>
          </a:p>
          <a:p>
            <a:pPr>
              <a:defRPr/>
            </a:pPr>
            <a:fld id="{FCB9230A-ECB8-4B43-AE45-4953312C5208}" type="slidenum">
              <a:rPr lang="fr-FR" smtClean="0"/>
              <a:pPr>
                <a:defRPr/>
              </a:pPr>
              <a:t>49</a:t>
            </a:fld>
            <a:endParaRPr lang="fr-FR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86459" y="129534"/>
            <a:ext cx="6192688" cy="83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Attribution du travail</a:t>
            </a:r>
            <a:endParaRPr lang="fr-FR" sz="4000" b="1" kern="0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3618715" y="3593582"/>
            <a:ext cx="4141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800" dirty="0">
                <a:solidFill>
                  <a:srgbClr val="FF0000"/>
                </a:solidFill>
                <a:latin typeface="Myriad Pro" pitchFamily="34" charset="0"/>
              </a:rPr>
              <a:t>ou 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925112" y="1480856"/>
            <a:ext cx="4141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dirty="0">
                <a:solidFill>
                  <a:srgbClr val="006699"/>
                </a:solidFill>
                <a:latin typeface="Myriad Pro" pitchFamily="34" charset="0"/>
              </a:rPr>
              <a:t>.</a:t>
            </a:r>
          </a:p>
        </p:txBody>
      </p:sp>
      <p:pic>
        <p:nvPicPr>
          <p:cNvPr id="17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 descr="Une image contenant jupe&#10;&#10;Description générée automatiquement">
            <a:extLst>
              <a:ext uri="{FF2B5EF4-FFF2-40B4-BE49-F238E27FC236}">
                <a16:creationId xmlns:a16="http://schemas.microsoft.com/office/drawing/2014/main" id="{9721F764-35CE-4A1E-B6AD-EDAD82A642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28" y="1416649"/>
            <a:ext cx="2924175" cy="15621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35EC741-D453-457D-86AD-2A7E523EF3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984" y="3870557"/>
            <a:ext cx="2600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88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5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Mon souhait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84784"/>
            <a:ext cx="8305800" cy="4455589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Partager une expérience qui n’est pas </a:t>
            </a:r>
            <a:r>
              <a:rPr lang="fr-CH" sz="2000" b="1" kern="1200" dirty="0">
                <a:solidFill>
                  <a:srgbClr val="0929C9"/>
                </a:solidFill>
                <a:latin typeface="Myriad Pro" pitchFamily="34" charset="0"/>
                <a:ea typeface="+mn-ea"/>
                <a:cs typeface="+mn-cs"/>
              </a:rPr>
              <a:t>LA </a:t>
            </a: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vérité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Echanger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Partager le plaisir ressenti à côtoyer des </a:t>
            </a:r>
            <a:r>
              <a:rPr lang="fr-CH" sz="2000" dirty="0" err="1">
                <a:latin typeface="Myriad Pro" pitchFamily="34" charset="0"/>
                <a:ea typeface="+mn-ea"/>
                <a:cs typeface="+mn-cs"/>
              </a:rPr>
              <a:t>apprenti-es</a:t>
            </a: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597" y="3861048"/>
            <a:ext cx="1819275" cy="2514600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524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50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7513" y="332656"/>
            <a:ext cx="7754938" cy="691456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Taxonomie de bloom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752"/>
            <a:ext cx="8305800" cy="4536503"/>
          </a:xfrm>
        </p:spPr>
        <p:txBody>
          <a:bodyPr/>
          <a:lstStyle/>
          <a:p>
            <a:pPr marL="742950" lvl="2" indent="-342900"/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1200150" lvl="3" indent="-342900"/>
            <a:endParaRPr lang="fr-CH" sz="1200" dirty="0">
              <a:latin typeface="Myriad Pro" pitchFamily="34" charset="0"/>
            </a:endParaRPr>
          </a:p>
          <a:p>
            <a:pPr marL="857250" lvl="3" indent="0">
              <a:buNone/>
            </a:pPr>
            <a:endParaRPr lang="fr-CH" sz="1200" dirty="0"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</a:endParaRP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91440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BA0FF7F-7E70-4FC2-9B17-767055C552CE}"/>
              </a:ext>
            </a:extLst>
          </p:cNvPr>
          <p:cNvSpPr txBox="1"/>
          <p:nvPr/>
        </p:nvSpPr>
        <p:spPr>
          <a:xfrm>
            <a:off x="1115616" y="1585654"/>
            <a:ext cx="7200800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fr-CH" sz="1100" b="1" u="sng" dirty="0">
                <a:solidFill>
                  <a:srgbClr val="444444"/>
                </a:solidFill>
                <a:latin typeface="Myriad Pro"/>
              </a:rPr>
              <a:t>C 1  </a:t>
            </a:r>
            <a:r>
              <a:rPr lang="fr-CH" sz="1100" b="1" i="0" u="sng" dirty="0">
                <a:solidFill>
                  <a:srgbClr val="444444"/>
                </a:solidFill>
                <a:effectLst/>
                <a:latin typeface="Myriad Pro"/>
              </a:rPr>
              <a:t>Connaissance </a:t>
            </a:r>
            <a:r>
              <a:rPr lang="fr-CH" sz="900" b="1" i="0" u="sng" dirty="0">
                <a:solidFill>
                  <a:srgbClr val="444444"/>
                </a:solidFill>
                <a:effectLst/>
                <a:latin typeface="Myriad Pro"/>
              </a:rPr>
              <a:t>:</a:t>
            </a:r>
            <a:endParaRPr lang="fr-CH" sz="900" b="0" i="0" dirty="0">
              <a:solidFill>
                <a:srgbClr val="444444"/>
              </a:solidFill>
              <a:effectLst/>
              <a:latin typeface="Myriad Pro"/>
            </a:endParaRP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Repérer de l’information et s’en souvenir.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Connaitre des événements, des dates, des lieux, des faits.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Connaitre et mémoriser de grandes idées, des règles, des formules.</a:t>
            </a:r>
          </a:p>
          <a:p>
            <a:pPr lvl="1" algn="l" fontAlgn="base"/>
            <a:endParaRPr lang="fr-CH" sz="900" b="0" i="0" dirty="0">
              <a:solidFill>
                <a:srgbClr val="444444"/>
              </a:solidFill>
              <a:effectLst/>
              <a:latin typeface="Myriad Pro"/>
            </a:endParaRPr>
          </a:p>
          <a:p>
            <a:pPr algn="l" fontAlgn="base"/>
            <a:r>
              <a:rPr lang="fr-CH" sz="1100" b="1" u="sng" dirty="0">
                <a:solidFill>
                  <a:srgbClr val="444444"/>
                </a:solidFill>
                <a:latin typeface="Myriad Pro"/>
              </a:rPr>
              <a:t>C2  Compréhension :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Dire avec ses propres mots, paraphraser, résumer, traduire.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Saisir des significations.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Traduire des connaissances dans un nouveau contexte.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Interpréter des faits à partir d’un cadre donné.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endParaRPr lang="fr-CH" sz="900" b="0" i="0" dirty="0">
              <a:solidFill>
                <a:srgbClr val="444444"/>
              </a:solidFill>
              <a:effectLst/>
              <a:latin typeface="Myriad Pro"/>
            </a:endParaRPr>
          </a:p>
          <a:p>
            <a:pPr lvl="1" algn="l" fontAlgn="base"/>
            <a:endParaRPr lang="fr-CH" sz="900" b="0" i="0" dirty="0">
              <a:solidFill>
                <a:srgbClr val="444444"/>
              </a:solidFill>
              <a:effectLst/>
              <a:latin typeface="Myriad Pro"/>
            </a:endParaRPr>
          </a:p>
          <a:p>
            <a:pPr algn="l" fontAlgn="base"/>
            <a:r>
              <a:rPr lang="fr-CH" sz="1100" b="1" u="sng" dirty="0">
                <a:solidFill>
                  <a:srgbClr val="444444"/>
                </a:solidFill>
                <a:latin typeface="Myriad Pro"/>
              </a:rPr>
              <a:t>C3  Application :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Utiliser l’information, transférer la théorie aux situations pratiques.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Résoudre des problèmes en mobilisant les compétences et connaissances requises.</a:t>
            </a:r>
          </a:p>
          <a:p>
            <a:pPr lvl="1" algn="l" fontAlgn="base"/>
            <a:endParaRPr lang="fr-CH" sz="900" b="0" i="0" dirty="0">
              <a:solidFill>
                <a:srgbClr val="444444"/>
              </a:solidFill>
              <a:effectLst/>
              <a:latin typeface="Myriad Pro"/>
            </a:endParaRPr>
          </a:p>
          <a:p>
            <a:pPr algn="l" fontAlgn="base"/>
            <a:r>
              <a:rPr lang="fr-CH" sz="1100" b="1" u="sng" dirty="0">
                <a:solidFill>
                  <a:srgbClr val="444444"/>
                </a:solidFill>
                <a:latin typeface="Myriad Pro"/>
              </a:rPr>
              <a:t>C 4 Analyse :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Repérer des éléments, trouver des relations logiques et de significations.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Identifier les parties constituantes pour en distinguer les idées.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endParaRPr lang="fr-CH" sz="900" b="0" i="0" dirty="0">
              <a:solidFill>
                <a:srgbClr val="444444"/>
              </a:solidFill>
              <a:effectLst/>
              <a:latin typeface="Myriad Pro"/>
            </a:endParaRPr>
          </a:p>
          <a:p>
            <a:pPr lvl="1" algn="l" fontAlgn="base"/>
            <a:endParaRPr lang="fr-CH" sz="900" b="0" i="0" dirty="0">
              <a:solidFill>
                <a:srgbClr val="444444"/>
              </a:solidFill>
              <a:effectLst/>
              <a:latin typeface="Myriad Pro"/>
            </a:endParaRPr>
          </a:p>
          <a:p>
            <a:pPr algn="l" fontAlgn="base"/>
            <a:r>
              <a:rPr lang="fr-CH" sz="1100" b="1" u="sng" dirty="0">
                <a:solidFill>
                  <a:srgbClr val="444444"/>
                </a:solidFill>
                <a:latin typeface="Myriad Pro"/>
              </a:rPr>
              <a:t>C 5 Synthèse :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Combiner des éléments pour produire quelque chose qui demande créativité et originalité.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Utiliser des idées disponibles pour en créer de nouvelles.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endParaRPr lang="fr-CH" sz="900" b="0" i="0" dirty="0">
              <a:solidFill>
                <a:srgbClr val="444444"/>
              </a:solidFill>
              <a:effectLst/>
              <a:latin typeface="Myriad Pro"/>
            </a:endParaRPr>
          </a:p>
          <a:p>
            <a:pPr lvl="1" algn="l" fontAlgn="base"/>
            <a:endParaRPr lang="fr-CH" sz="900" b="0" i="0" dirty="0">
              <a:solidFill>
                <a:srgbClr val="444444"/>
              </a:solidFill>
              <a:effectLst/>
              <a:latin typeface="Myriad Pro"/>
            </a:endParaRPr>
          </a:p>
          <a:p>
            <a:pPr algn="l" fontAlgn="base"/>
            <a:r>
              <a:rPr lang="fr-CH" sz="1100" b="1" u="sng" dirty="0">
                <a:solidFill>
                  <a:srgbClr val="444444"/>
                </a:solidFill>
                <a:latin typeface="Myriad Pro"/>
              </a:rPr>
              <a:t>C6 Évaluation :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Prendre des décisions, défendre un point de vue.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Comparer et distinguer des idées.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Vérifier la valeur des preuves.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fr-CH" sz="900" b="0" i="0" dirty="0">
                <a:solidFill>
                  <a:srgbClr val="444444"/>
                </a:solidFill>
                <a:effectLst/>
                <a:latin typeface="Myriad Pro"/>
              </a:rPr>
              <a:t>Reconnaître la part de subjectivité.</a:t>
            </a:r>
          </a:p>
        </p:txBody>
      </p:sp>
    </p:spTree>
    <p:extLst>
      <p:ext uri="{BB962C8B-B14F-4D97-AF65-F5344CB8AC3E}">
        <p14:creationId xmlns:p14="http://schemas.microsoft.com/office/powerpoint/2010/main" val="129933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51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Préparation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0421"/>
            <a:ext cx="8305800" cy="4680867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b="1" dirty="0">
                <a:latin typeface="Myriad Pro" pitchFamily="34" charset="0"/>
              </a:rPr>
              <a:t>Un travail bien préparé est un travail à moitié fait :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CH" sz="2000" dirty="0">
                <a:latin typeface="Myriad Pro" pitchFamily="34" charset="0"/>
              </a:rPr>
              <a:t>Aidez-le/la à définir :</a:t>
            </a:r>
          </a:p>
          <a:p>
            <a:pPr marL="742950" lvl="2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Le but à atteindre</a:t>
            </a:r>
          </a:p>
          <a:p>
            <a:pPr marL="742950" lvl="2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Le délai à respecter</a:t>
            </a:r>
          </a:p>
          <a:p>
            <a:pPr marL="742950" lvl="2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Les outils à utiliser</a:t>
            </a:r>
          </a:p>
          <a:p>
            <a:pPr marL="742950" lvl="2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Les personnes à solliciter</a:t>
            </a:r>
          </a:p>
          <a:p>
            <a:pPr marL="742950" lvl="2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Les rdv à planifier</a:t>
            </a:r>
          </a:p>
          <a:p>
            <a:pPr marL="742950" lvl="2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Etc.,</a:t>
            </a:r>
          </a:p>
          <a:p>
            <a:pPr marL="742950" lvl="2" indent="-342900">
              <a:buFont typeface="Arial" panose="020B0604020202020204" pitchFamily="34" charset="0"/>
              <a:buChar char="•"/>
            </a:pPr>
            <a:endParaRPr lang="fr-CH" sz="1600" dirty="0">
              <a:latin typeface="Myriad Pro" pitchFamily="34" charset="0"/>
            </a:endParaRPr>
          </a:p>
          <a:p>
            <a:pPr marL="742950" lvl="2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Demandez à l’</a:t>
            </a:r>
            <a:r>
              <a:rPr lang="fr-CH" sz="1600" dirty="0" err="1">
                <a:latin typeface="Myriad Pro" pitchFamily="34" charset="0"/>
              </a:rPr>
              <a:t>apprenti-e</a:t>
            </a:r>
            <a:r>
              <a:rPr lang="fr-CH" sz="1600" dirty="0">
                <a:latin typeface="Myriad Pro" pitchFamily="34" charset="0"/>
              </a:rPr>
              <a:t> de fixer les délais et valider (si possible)</a:t>
            </a:r>
          </a:p>
          <a:p>
            <a:pPr marL="400050" lvl="2" indent="0">
              <a:buNone/>
            </a:pPr>
            <a:endParaRPr lang="fr-CH" sz="1600" dirty="0">
              <a:latin typeface="Myriad Pro" pitchFamily="34" charset="0"/>
            </a:endParaRPr>
          </a:p>
          <a:p>
            <a:pPr marL="742950" lvl="2" indent="-342900">
              <a:buFont typeface="Arial" panose="020B0604020202020204" pitchFamily="34" charset="0"/>
              <a:buChar char="•"/>
            </a:pPr>
            <a:endParaRPr lang="fr-CH" sz="1600" dirty="0">
              <a:latin typeface="Myriad Pro" pitchFamily="34" charset="0"/>
            </a:endParaRPr>
          </a:p>
          <a:p>
            <a:pPr marL="742950" lvl="2" indent="-342900">
              <a:buFont typeface="Arial" panose="020B0604020202020204" pitchFamily="34" charset="0"/>
              <a:buChar char="•"/>
            </a:pPr>
            <a:endParaRPr lang="fr-CH" sz="1600" dirty="0">
              <a:latin typeface="Myriad Pro" pitchFamily="34" charset="0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 algn="ctr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9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900" dirty="0">
              <a:latin typeface="Verdana" pitchFamily="34" charset="0"/>
            </a:endParaRPr>
          </a:p>
          <a:p>
            <a:pPr marL="0" indent="0" eaLnBrk="1" hangingPunct="1"/>
            <a:endParaRPr lang="fr-FR" sz="9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639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52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973" y="85078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Préparation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3936545-66E9-4FE0-A1B1-0FE00E16F3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661" y="1448325"/>
            <a:ext cx="3827906" cy="50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7324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53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973" y="85078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Préparation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96A072A-6FF3-4805-94B9-21EDC1FD1BB7}"/>
              </a:ext>
            </a:extLst>
          </p:cNvPr>
          <p:cNvSpPr txBox="1"/>
          <p:nvPr/>
        </p:nvSpPr>
        <p:spPr>
          <a:xfrm>
            <a:off x="514350" y="1988840"/>
            <a:ext cx="26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eaLnBrk="0" hangingPunct="0">
              <a:spcBef>
                <a:spcPct val="20000"/>
              </a:spcBef>
              <a:buChar char="•"/>
            </a:pPr>
            <a:r>
              <a:rPr lang="fr-CH" sz="2000" b="1" dirty="0">
                <a:latin typeface="Myriad Pro" pitchFamily="34" charset="0"/>
              </a:rPr>
              <a:t>To do </a:t>
            </a:r>
            <a:r>
              <a:rPr lang="fr-CH" sz="2000" b="1" dirty="0" err="1">
                <a:latin typeface="Myriad Pro" pitchFamily="34" charset="0"/>
              </a:rPr>
              <a:t>list</a:t>
            </a:r>
            <a:endParaRPr lang="fr-CH" sz="2000" b="1" dirty="0">
              <a:latin typeface="Myriad Pro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D835E48-5256-418D-9E44-429D08E8455E}"/>
              </a:ext>
            </a:extLst>
          </p:cNvPr>
          <p:cNvSpPr txBox="1"/>
          <p:nvPr/>
        </p:nvSpPr>
        <p:spPr>
          <a:xfrm>
            <a:off x="514350" y="2694460"/>
            <a:ext cx="53537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eaLnBrk="0" hangingPunct="0">
              <a:spcBef>
                <a:spcPct val="20000"/>
              </a:spcBef>
              <a:buChar char="•"/>
            </a:pPr>
            <a:r>
              <a:rPr lang="fr-CH" sz="2000" b="1" dirty="0">
                <a:latin typeface="Myriad Pro" pitchFamily="34" charset="0"/>
              </a:rPr>
              <a:t>Planification avec 3 tâches prioritaires pour la journée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C05A88F-FCC2-49A3-B91F-499D6C1F6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167" y="1988840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5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54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102834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Réalisation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052736"/>
            <a:ext cx="8305800" cy="5195664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Un cycle doit être terminé avant d’en ouvrir un autre</a:t>
            </a:r>
          </a:p>
          <a:p>
            <a:pPr marL="0" indent="0" eaLnBrk="1" hangingPunct="1">
              <a:buNone/>
            </a:pPr>
            <a:endParaRPr lang="fr-CH" sz="9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9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900" dirty="0">
              <a:latin typeface="Verdan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221331"/>
            <a:ext cx="702778" cy="78370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975" y="3185548"/>
            <a:ext cx="952500" cy="9525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885" y="3204225"/>
            <a:ext cx="952500" cy="9525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795" y="3201716"/>
            <a:ext cx="952500" cy="9525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739" y="3221331"/>
            <a:ext cx="702778" cy="78370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036" y="3185548"/>
            <a:ext cx="766953" cy="85526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746647" y="4439613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fr-CH" sz="2000" dirty="0">
                <a:latin typeface="Myriad Pro" pitchFamily="34" charset="0"/>
              </a:rPr>
              <a:t>Début, déroulement, fin</a:t>
            </a:r>
          </a:p>
        </p:txBody>
      </p:sp>
      <p:pic>
        <p:nvPicPr>
          <p:cNvPr id="14" name="Picture 29" descr="cifc_b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 descr="Une image contenant herbe, extérieur, tondeuse, transport&#10;&#10;Description générée automatiquement">
            <a:extLst>
              <a:ext uri="{FF2B5EF4-FFF2-40B4-BE49-F238E27FC236}">
                <a16:creationId xmlns:a16="http://schemas.microsoft.com/office/drawing/2014/main" id="{2C49DED9-B3DB-4688-809C-8CD019A8A9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733316"/>
            <a:ext cx="1984461" cy="198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48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55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Réalisation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305800" cy="4680867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Tous les chemins mènent à Rome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 algn="ctr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9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900" dirty="0">
              <a:latin typeface="Verdana" pitchFamily="34" charset="0"/>
            </a:endParaRPr>
          </a:p>
          <a:p>
            <a:pPr marL="0" indent="0" eaLnBrk="1" hangingPunct="1"/>
            <a:endParaRPr lang="fr-FR" sz="900" dirty="0">
              <a:latin typeface="Verdan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654" y="3068960"/>
            <a:ext cx="3155962" cy="238471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167784"/>
            <a:ext cx="1034310" cy="144803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437112"/>
            <a:ext cx="3705932" cy="11049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444" y="2946529"/>
            <a:ext cx="3932208" cy="1514475"/>
          </a:xfrm>
          <a:prstGeom prst="rect">
            <a:avLst/>
          </a:prstGeom>
        </p:spPr>
      </p:pic>
      <p:pic>
        <p:nvPicPr>
          <p:cNvPr id="10" name="Picture 29" descr="cifc_b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276285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56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Réalisation du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305800" cy="4680867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La position META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 algn="ctr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9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900" dirty="0">
              <a:latin typeface="Verdana" pitchFamily="34" charset="0"/>
            </a:endParaRPr>
          </a:p>
          <a:p>
            <a:pPr marL="0" lvl="1" indent="0" eaLnBrk="1" hangingPunct="1">
              <a:buNone/>
            </a:pPr>
            <a:endParaRPr lang="fr-CH" sz="2000" dirty="0">
              <a:latin typeface="Myriad Pro" pitchFamily="34" charset="0"/>
            </a:endParaRPr>
          </a:p>
          <a:p>
            <a:pPr marL="0" lvl="1" indent="0" eaLnBrk="1" hangingPunct="1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0" lvl="1" indent="0" eaLnBrk="1" hangingPunct="1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0" lvl="1" indent="0" eaLnBrk="1" hangingPunct="1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0" lvl="1" indent="0" eaLnBrk="1" hangingPunct="1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0" lvl="1" indent="0" eaLnBrk="1" hangingPunct="1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0" lvl="1" indent="0" eaLnBrk="1" hangingPunct="1">
              <a:buFontTx/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0" lvl="1" indent="0" eaLnBrk="1" hangingPunct="1"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 Il faut savoir lever la tête, s’arrêter et observer</a:t>
            </a:r>
          </a:p>
          <a:p>
            <a:pPr marL="0" indent="0" eaLnBrk="1" hangingPunct="1"/>
            <a:endParaRPr lang="fr-FR" sz="900" dirty="0">
              <a:latin typeface="Verdana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132856"/>
            <a:ext cx="1925191" cy="2779688"/>
          </a:xfrm>
          <a:prstGeom prst="rect">
            <a:avLst/>
          </a:prstGeom>
        </p:spPr>
      </p:pic>
      <p:pic>
        <p:nvPicPr>
          <p:cNvPr id="8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F243256F-5966-4CF6-8BD7-70BD3A1D1A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414586"/>
            <a:ext cx="2592288" cy="249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84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57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Ses questions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24744"/>
            <a:ext cx="8305800" cy="3816424"/>
          </a:xfrm>
        </p:spPr>
        <p:txBody>
          <a:bodyPr/>
          <a:lstStyle/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400050" lvl="2" indent="0">
              <a:buNone/>
            </a:pPr>
            <a:r>
              <a:rPr lang="fr-CH" sz="2000" b="1" dirty="0">
                <a:latin typeface="Myriad Pro" pitchFamily="34" charset="0"/>
                <a:ea typeface="+mn-ea"/>
                <a:cs typeface="+mn-cs"/>
              </a:rPr>
              <a:t>Apprenez-lui à formuler ses demandes en 3 points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857250" lvl="2" indent="-457200">
              <a:buFont typeface="+mj-lt"/>
              <a:buAutoNum type="arabicPeriod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Expliquer le contexte</a:t>
            </a:r>
          </a:p>
          <a:p>
            <a:pPr marL="857250" lvl="2" indent="-457200">
              <a:buFont typeface="+mj-lt"/>
              <a:buAutoNum type="arabicPeriod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857250" lvl="2" indent="-457200">
              <a:buFont typeface="+mj-lt"/>
              <a:buAutoNum type="arabicPeriod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Expliquer le problème avec des termes techniques adéquat selon le département</a:t>
            </a:r>
          </a:p>
          <a:p>
            <a:pPr marL="857250" lvl="2" indent="-457200">
              <a:buFont typeface="+mj-lt"/>
              <a:buAutoNum type="arabicPeriod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857250" lvl="2" indent="-457200">
              <a:buFont typeface="+mj-lt"/>
              <a:buAutoNum type="arabicPeriod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Proposer 2 solutions afin de régler le problème</a:t>
            </a:r>
            <a:endParaRPr lang="fr-CH" sz="2000" dirty="0">
              <a:latin typeface="Myriad Pro" pitchFamily="34" charset="0"/>
            </a:endParaRP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None/>
            </a:pPr>
            <a:endParaRPr lang="fr-CH" sz="20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F225928-83E5-453E-8B73-4DCD26F5AB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711298"/>
            <a:ext cx="1501877" cy="156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85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type="title"/>
          </p:nvPr>
        </p:nvSpPr>
        <p:spPr>
          <a:xfrm>
            <a:off x="107504" y="53975"/>
            <a:ext cx="6521896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fr-CH" altLang="fr-FR" sz="4000" b="1" dirty="0">
                <a:solidFill>
                  <a:srgbClr val="07118D"/>
                </a:solidFill>
                <a:latin typeface="Myriad Pro" pitchFamily="34" charset="0"/>
              </a:rPr>
              <a:t>Vos retours</a:t>
            </a:r>
            <a:endParaRPr lang="fr-FR" alt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100357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DBF48E15-CD48-4C9D-9F20-110B62A7FC52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58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4000" cy="5320432"/>
          </a:xfrm>
          <a:prstGeom prst="rect">
            <a:avLst/>
          </a:prstGeom>
        </p:spPr>
      </p:pic>
      <p:pic>
        <p:nvPicPr>
          <p:cNvPr id="5" name="Picture 29" descr="cifc_bon">
            <a:extLst>
              <a:ext uri="{FF2B5EF4-FFF2-40B4-BE49-F238E27FC236}">
                <a16:creationId xmlns:a16="http://schemas.microsoft.com/office/drawing/2014/main" id="{3E097B47-C7F2-4408-8CAC-B1FAE2443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441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59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527" y="298150"/>
            <a:ext cx="7848923" cy="800252"/>
          </a:xfrm>
        </p:spPr>
        <p:txBody>
          <a:bodyPr/>
          <a:lstStyle/>
          <a:p>
            <a:pPr lvl="0"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Apprendre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1"/>
            <a:ext cx="8305800" cy="3428788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Nous n’apprenons pas tous de la même manière et pour les mêmes raisons</a:t>
            </a: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L’humain apprend</a:t>
            </a:r>
          </a:p>
          <a:p>
            <a:pPr marL="742950" lvl="2" indent="-342900"/>
            <a:r>
              <a:rPr lang="fr-CH" sz="1600" dirty="0">
                <a:latin typeface="Myriad Pro" pitchFamily="34" charset="0"/>
                <a:ea typeface="+mn-ea"/>
                <a:cs typeface="+mn-cs"/>
              </a:rPr>
              <a:t>Par mimétisme</a:t>
            </a:r>
          </a:p>
          <a:p>
            <a:pPr marL="742950" lvl="2" indent="-342900"/>
            <a:r>
              <a:rPr lang="fr-CH" sz="1600" dirty="0">
                <a:latin typeface="Myriad Pro" pitchFamily="34" charset="0"/>
                <a:ea typeface="+mn-ea"/>
                <a:cs typeface="+mn-cs"/>
              </a:rPr>
              <a:t>En commettant des erreurs </a:t>
            </a:r>
          </a:p>
          <a:p>
            <a:pPr marL="742950" lvl="2" indent="-342900"/>
            <a:r>
              <a:rPr lang="fr-CH" sz="1600" dirty="0">
                <a:latin typeface="Myriad Pro" pitchFamily="34" charset="0"/>
                <a:ea typeface="+mn-ea"/>
                <a:cs typeface="+mn-cs"/>
              </a:rPr>
              <a:t>Par la répétition de l’activité</a:t>
            </a:r>
          </a:p>
          <a:p>
            <a:pPr marL="742950" lvl="2" indent="-342900"/>
            <a:r>
              <a:rPr lang="fr-CH" sz="1600" dirty="0">
                <a:latin typeface="Myriad Pro" pitchFamily="34" charset="0"/>
                <a:ea typeface="+mn-ea"/>
                <a:cs typeface="+mn-cs"/>
              </a:rPr>
              <a:t>Pour faire plaisir, se faire apprécier</a:t>
            </a:r>
          </a:p>
          <a:p>
            <a:pPr marL="0" lvl="1" indent="0">
              <a:buNone/>
            </a:pPr>
            <a:endParaRPr lang="fr-CH" sz="2000" dirty="0">
              <a:solidFill>
                <a:srgbClr val="FF0000"/>
              </a:solidFill>
              <a:latin typeface="Myriad Pro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190692"/>
            <a:ext cx="2988568" cy="2077555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30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6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Question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03870"/>
            <a:ext cx="8305800" cy="4536503"/>
          </a:xfrm>
        </p:spPr>
        <p:txBody>
          <a:bodyPr/>
          <a:lstStyle/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Quels sont les missions d’une personne qui forme ?</a:t>
            </a:r>
          </a:p>
          <a:p>
            <a:endParaRPr lang="fr-CH" sz="2000" dirty="0">
              <a:latin typeface="Myriad Pro" pitchFamily="34" charset="0"/>
            </a:endParaRPr>
          </a:p>
          <a:p>
            <a:endParaRPr lang="fr-CH" sz="2000" dirty="0">
              <a:latin typeface="Myriad Pro" pitchFamily="34" charset="0"/>
            </a:endParaRPr>
          </a:p>
          <a:p>
            <a:endParaRPr lang="fr-CH" sz="2000" dirty="0">
              <a:latin typeface="Myriad Pro" pitchFamily="34" charset="0"/>
            </a:endParaRPr>
          </a:p>
          <a:p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Former votre </a:t>
            </a:r>
            <a:r>
              <a:rPr lang="fr-CH" sz="2000" dirty="0" err="1">
                <a:latin typeface="Myriad Pro" panose="020B0503030403020204" pitchFamily="34" charset="0"/>
              </a:rPr>
              <a:t>apprenti-e</a:t>
            </a:r>
            <a:r>
              <a:rPr lang="fr-CH" sz="2000" dirty="0">
                <a:latin typeface="Myriad Pro" panose="020B0503030403020204" pitchFamily="34" charset="0"/>
              </a:rPr>
              <a:t> pour qu’il/elle soit employable                                 (et non pas être gentil/le)</a:t>
            </a:r>
          </a:p>
          <a:p>
            <a:endParaRPr lang="fr-CH" sz="2000" dirty="0">
              <a:latin typeface="Myriad Pro" panose="020B0503030403020204" pitchFamily="34" charset="0"/>
            </a:endParaRPr>
          </a:p>
          <a:p>
            <a:r>
              <a:rPr lang="fr-CH" sz="1200" dirty="0">
                <a:latin typeface="Myriad Pro" panose="020B0503030403020204" pitchFamily="34" charset="0"/>
              </a:rPr>
              <a:t>Vous offrez un cadeau lorsque vous dites ce qui ne va pas</a:t>
            </a:r>
          </a:p>
          <a:p>
            <a:endParaRPr lang="fr-CH" sz="2000" dirty="0">
              <a:latin typeface="Myriad Pro" panose="020B0503030403020204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0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flèche&#10;&#10;Description générée automatiquement">
            <a:extLst>
              <a:ext uri="{FF2B5EF4-FFF2-40B4-BE49-F238E27FC236}">
                <a16:creationId xmlns:a16="http://schemas.microsoft.com/office/drawing/2014/main" id="{7C1F136D-9493-41E2-A6FA-EEAE0E52E9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500" y="4626591"/>
            <a:ext cx="28289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61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/>
          </a:p>
          <a:p>
            <a:pPr>
              <a:defRPr/>
            </a:pPr>
            <a:fld id="{FCB9230A-ECB8-4B43-AE45-4953312C5208}" type="slidenum">
              <a:rPr lang="fr-FR" smtClean="0"/>
              <a:pPr>
                <a:defRPr/>
              </a:pPr>
              <a:t>60</a:t>
            </a:fld>
            <a:endParaRPr lang="fr-FR" dirty="0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4245230343"/>
              </p:ext>
            </p:extLst>
          </p:nvPr>
        </p:nvGraphicFramePr>
        <p:xfrm>
          <a:off x="1569250" y="1438314"/>
          <a:ext cx="6747166" cy="4763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2" name="Connecteur droit 41"/>
          <p:cNvCxnSpPr>
            <a:cxnSpLocks/>
          </p:cNvCxnSpPr>
          <p:nvPr/>
        </p:nvCxnSpPr>
        <p:spPr>
          <a:xfrm flipH="1" flipV="1">
            <a:off x="213887" y="4457381"/>
            <a:ext cx="2557748" cy="8710"/>
          </a:xfrm>
          <a:prstGeom prst="line">
            <a:avLst/>
          </a:prstGeom>
          <a:ln>
            <a:solidFill>
              <a:srgbClr val="004D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/>
          <p:cNvCxnSpPr/>
          <p:nvPr/>
        </p:nvCxnSpPr>
        <p:spPr>
          <a:xfrm flipH="1">
            <a:off x="255452" y="5301208"/>
            <a:ext cx="1885657" cy="0"/>
          </a:xfrm>
          <a:prstGeom prst="line">
            <a:avLst/>
          </a:prstGeom>
          <a:ln>
            <a:solidFill>
              <a:srgbClr val="004D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/>
          <p:cNvCxnSpPr/>
          <p:nvPr/>
        </p:nvCxnSpPr>
        <p:spPr>
          <a:xfrm flipH="1">
            <a:off x="198610" y="6223000"/>
            <a:ext cx="1344489" cy="0"/>
          </a:xfrm>
          <a:prstGeom prst="line">
            <a:avLst/>
          </a:prstGeom>
          <a:ln>
            <a:solidFill>
              <a:srgbClr val="004D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e 62"/>
          <p:cNvGrpSpPr/>
          <p:nvPr/>
        </p:nvGrpSpPr>
        <p:grpSpPr>
          <a:xfrm>
            <a:off x="100298" y="1916832"/>
            <a:ext cx="4255679" cy="4331569"/>
            <a:chOff x="72534" y="1476228"/>
            <a:chExt cx="4007984" cy="3996479"/>
          </a:xfrm>
        </p:grpSpPr>
        <p:cxnSp>
          <p:nvCxnSpPr>
            <p:cNvPr id="31" name="Connecteur droit 30"/>
            <p:cNvCxnSpPr>
              <a:cxnSpLocks/>
            </p:cNvCxnSpPr>
            <p:nvPr/>
          </p:nvCxnSpPr>
          <p:spPr>
            <a:xfrm flipH="1">
              <a:off x="179513" y="1747843"/>
              <a:ext cx="3901005" cy="0"/>
            </a:xfrm>
            <a:prstGeom prst="line">
              <a:avLst/>
            </a:prstGeom>
            <a:ln>
              <a:solidFill>
                <a:srgbClr val="004D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>
              <a:cxnSpLocks/>
            </p:cNvCxnSpPr>
            <p:nvPr/>
          </p:nvCxnSpPr>
          <p:spPr>
            <a:xfrm flipH="1">
              <a:off x="179512" y="2204864"/>
              <a:ext cx="3561921" cy="0"/>
            </a:xfrm>
            <a:prstGeom prst="line">
              <a:avLst/>
            </a:prstGeom>
            <a:ln>
              <a:solidFill>
                <a:srgbClr val="004D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/>
            <p:cNvCxnSpPr>
              <a:cxnSpLocks/>
            </p:cNvCxnSpPr>
            <p:nvPr/>
          </p:nvCxnSpPr>
          <p:spPr>
            <a:xfrm flipH="1">
              <a:off x="179512" y="2992494"/>
              <a:ext cx="2989367" cy="0"/>
            </a:xfrm>
            <a:prstGeom prst="line">
              <a:avLst/>
            </a:prstGeom>
            <a:ln>
              <a:solidFill>
                <a:srgbClr val="004D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Groupe 60"/>
            <p:cNvGrpSpPr/>
            <p:nvPr/>
          </p:nvGrpSpPr>
          <p:grpSpPr>
            <a:xfrm>
              <a:off x="72534" y="1476228"/>
              <a:ext cx="3114521" cy="3996479"/>
              <a:chOff x="72534" y="1476228"/>
              <a:chExt cx="3114521" cy="3996479"/>
            </a:xfrm>
          </p:grpSpPr>
          <p:sp>
            <p:nvSpPr>
              <p:cNvPr id="32" name="ZoneTexte 31"/>
              <p:cNvSpPr txBox="1"/>
              <p:nvPr/>
            </p:nvSpPr>
            <p:spPr>
              <a:xfrm>
                <a:off x="72534" y="1476228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CH" sz="1400" dirty="0">
                    <a:latin typeface="Myriad Pro" pitchFamily="34" charset="0"/>
                  </a:rPr>
                  <a:t>10% de ce qui est lu </a:t>
                </a:r>
              </a:p>
            </p:txBody>
          </p:sp>
          <p:sp>
            <p:nvSpPr>
              <p:cNvPr id="35" name="ZoneTexte 34"/>
              <p:cNvSpPr txBox="1"/>
              <p:nvPr/>
            </p:nvSpPr>
            <p:spPr>
              <a:xfrm>
                <a:off x="90711" y="1901210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CH" sz="1400" dirty="0">
                    <a:latin typeface="Myriad Pro" pitchFamily="34" charset="0"/>
                  </a:rPr>
                  <a:t>20% de ce qui est entendu</a:t>
                </a:r>
              </a:p>
            </p:txBody>
          </p:sp>
          <p:sp>
            <p:nvSpPr>
              <p:cNvPr id="41" name="ZoneTexte 40"/>
              <p:cNvSpPr txBox="1"/>
              <p:nvPr/>
            </p:nvSpPr>
            <p:spPr>
              <a:xfrm>
                <a:off x="90711" y="2668003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CH" sz="1400" dirty="0">
                    <a:latin typeface="Myriad Pro" pitchFamily="34" charset="0"/>
                  </a:rPr>
                  <a:t>30% de ce qui est vu</a:t>
                </a:r>
              </a:p>
            </p:txBody>
          </p:sp>
          <p:sp>
            <p:nvSpPr>
              <p:cNvPr id="49" name="ZoneTexte 48"/>
              <p:cNvSpPr txBox="1"/>
              <p:nvPr/>
            </p:nvSpPr>
            <p:spPr>
              <a:xfrm>
                <a:off x="90711" y="3532298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CH" sz="1400" dirty="0">
                    <a:latin typeface="Myriad Pro" pitchFamily="34" charset="0"/>
                  </a:rPr>
                  <a:t>50% de ce qui est vu et entendu </a:t>
                </a:r>
              </a:p>
            </p:txBody>
          </p:sp>
          <p:sp>
            <p:nvSpPr>
              <p:cNvPr id="52" name="ZoneTexte 51"/>
              <p:cNvSpPr txBox="1"/>
              <p:nvPr/>
            </p:nvSpPr>
            <p:spPr>
              <a:xfrm>
                <a:off x="90711" y="4144747"/>
                <a:ext cx="30963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CH" sz="1400" dirty="0">
                    <a:latin typeface="Myriad Pro" pitchFamily="34" charset="0"/>
                  </a:rPr>
                  <a:t>70% de ce qu’ils disent</a:t>
                </a:r>
              </a:p>
              <a:p>
                <a:r>
                  <a:rPr lang="fr-CH" sz="1400" dirty="0">
                    <a:latin typeface="Myriad Pro" pitchFamily="34" charset="0"/>
                  </a:rPr>
                  <a:t>          et écrivent</a:t>
                </a:r>
              </a:p>
            </p:txBody>
          </p:sp>
          <p:sp>
            <p:nvSpPr>
              <p:cNvPr id="55" name="ZoneTexte 54"/>
              <p:cNvSpPr txBox="1"/>
              <p:nvPr/>
            </p:nvSpPr>
            <p:spPr>
              <a:xfrm>
                <a:off x="90711" y="4949487"/>
                <a:ext cx="30963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CH" sz="1400" dirty="0">
                    <a:latin typeface="Myriad Pro" pitchFamily="34" charset="0"/>
                  </a:rPr>
                  <a:t>90% de ce </a:t>
                </a:r>
              </a:p>
              <a:p>
                <a:r>
                  <a:rPr lang="fr-CH" sz="1400" dirty="0">
                    <a:latin typeface="Myriad Pro" pitchFamily="34" charset="0"/>
                  </a:rPr>
                  <a:t>          qu’ils font</a:t>
                </a:r>
              </a:p>
            </p:txBody>
          </p:sp>
        </p:grpSp>
      </p:grpSp>
      <p:pic>
        <p:nvPicPr>
          <p:cNvPr id="33" name="Picture 29" descr="cifc_b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FB1A5331-D388-4DE0-8651-6FD7EE08F5C8}"/>
              </a:ext>
            </a:extLst>
          </p:cNvPr>
          <p:cNvSpPr txBox="1"/>
          <p:nvPr/>
        </p:nvSpPr>
        <p:spPr>
          <a:xfrm>
            <a:off x="118476" y="971178"/>
            <a:ext cx="3575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dirty="0">
                <a:latin typeface="Myriad Pro" pitchFamily="34" charset="0"/>
              </a:rPr>
              <a:t>Ce</a:t>
            </a:r>
            <a:r>
              <a:rPr lang="fr-CH" b="1" dirty="0">
                <a:solidFill>
                  <a:srgbClr val="07118D"/>
                </a:solidFill>
                <a:latin typeface="Myriad Pro" pitchFamily="34" charset="0"/>
                <a:ea typeface="+mj-ea"/>
                <a:cs typeface="+mj-cs"/>
              </a:rPr>
              <a:t> </a:t>
            </a:r>
            <a:r>
              <a:rPr lang="fr-CH" sz="2000" dirty="0">
                <a:latin typeface="Myriad Pro" pitchFamily="34" charset="0"/>
              </a:rPr>
              <a:t>qui est retenu..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8589443-345E-44A0-BFC6-6EA74375B5BE}"/>
              </a:ext>
            </a:extLst>
          </p:cNvPr>
          <p:cNvSpPr txBox="1"/>
          <p:nvPr/>
        </p:nvSpPr>
        <p:spPr>
          <a:xfrm>
            <a:off x="118476" y="199736"/>
            <a:ext cx="64529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Apprendre</a:t>
            </a:r>
            <a:endParaRPr lang="fr-CH" sz="4000" b="1" dirty="0">
              <a:solidFill>
                <a:srgbClr val="07118D"/>
              </a:solidFill>
              <a:latin typeface="Myriad Pro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32002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61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152400"/>
            <a:ext cx="7965282" cy="946002"/>
          </a:xfrm>
        </p:spPr>
        <p:txBody>
          <a:bodyPr/>
          <a:lstStyle/>
          <a:p>
            <a:pPr algn="l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Apprendre</a:t>
            </a:r>
            <a:endParaRPr lang="fr-CH" sz="4000" b="1" dirty="0">
              <a:solidFill>
                <a:srgbClr val="07118D"/>
              </a:solidFill>
              <a:latin typeface="Myriad Pro" pitchFamily="34" charset="0"/>
              <a:ea typeface="+mj-ea"/>
              <a:cs typeface="+mj-cs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2132856"/>
            <a:ext cx="7802066" cy="2016571"/>
          </a:xfrm>
        </p:spPr>
        <p:txBody>
          <a:bodyPr/>
          <a:lstStyle/>
          <a:p>
            <a:pPr marL="0" lvl="1" indent="0">
              <a:buNone/>
            </a:pPr>
            <a:endParaRPr lang="fr-CH" sz="24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14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6C25AD50-555B-46DE-95CE-6A86E6E3B6EE}"/>
              </a:ext>
            </a:extLst>
          </p:cNvPr>
          <p:cNvSpPr txBox="1"/>
          <p:nvPr/>
        </p:nvSpPr>
        <p:spPr>
          <a:xfrm>
            <a:off x="1187624" y="1988840"/>
            <a:ext cx="648072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 eaLnBrk="0" hangingPunct="0">
              <a:spcBef>
                <a:spcPct val="20000"/>
              </a:spcBef>
            </a:pPr>
            <a:r>
              <a:rPr lang="fr-CH" sz="2000" b="1" dirty="0">
                <a:latin typeface="Myriad Pro" pitchFamily="34" charset="0"/>
              </a:rPr>
              <a:t>En phase d’apprentissage, environ 90% de l’information transmise est oubliée</a:t>
            </a:r>
          </a:p>
          <a:p>
            <a:pPr lvl="1" algn="ctr" eaLnBrk="0" hangingPunct="0">
              <a:spcBef>
                <a:spcPct val="20000"/>
              </a:spcBef>
            </a:pPr>
            <a:r>
              <a:rPr lang="fr-CH" sz="2000" b="1" dirty="0">
                <a:latin typeface="Myriad Pro" pitchFamily="34" charset="0"/>
              </a:rPr>
              <a:t> 30 jours plus tard 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3AE75F32-F4BE-401C-912C-61BD25AA7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69" y="3587165"/>
            <a:ext cx="6813103" cy="777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FontTx/>
              <a:buNone/>
            </a:pPr>
            <a:endParaRPr lang="fr-CH" sz="2400" kern="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/>
            <a:r>
              <a:rPr lang="fr-FR" sz="1800" kern="0" dirty="0">
                <a:latin typeface="Myriad Pro" panose="020B0503030403020204" pitchFamily="34" charset="0"/>
              </a:rPr>
              <a:t>Il s’agit donc de consolider le savoir par la répétition                                  </a:t>
            </a:r>
          </a:p>
          <a:p>
            <a:pPr marL="0" indent="0" eaLnBrk="1" hangingPunct="1">
              <a:buNone/>
            </a:pPr>
            <a:r>
              <a:rPr lang="fr-FR" sz="1800" kern="0" dirty="0">
                <a:latin typeface="Myriad Pro" panose="020B0503030403020204" pitchFamily="34" charset="0"/>
              </a:rPr>
              <a:t> </a:t>
            </a:r>
            <a:r>
              <a:rPr lang="fr-FR" sz="1400" kern="0" dirty="0">
                <a:latin typeface="Myriad Pro" panose="020B0503030403020204" pitchFamily="34" charset="0"/>
              </a:rPr>
              <a:t>(1 jour, 1 semaine, 1 mois)</a:t>
            </a:r>
            <a:endParaRPr lang="fr-FR" sz="1800" kern="0" dirty="0">
              <a:latin typeface="Myriad Pro" panose="020B0503030403020204" pitchFamily="34" charset="0"/>
            </a:endParaRPr>
          </a:p>
        </p:txBody>
      </p:sp>
      <p:pic>
        <p:nvPicPr>
          <p:cNvPr id="3" name="Image 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AFE08D02-6969-42D1-9006-F9B77FD2C0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175" y="4365105"/>
            <a:ext cx="303847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1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62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152400"/>
            <a:ext cx="7965282" cy="751980"/>
          </a:xfrm>
        </p:spPr>
        <p:txBody>
          <a:bodyPr/>
          <a:lstStyle/>
          <a:p>
            <a:pPr algn="l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Apprendre</a:t>
            </a:r>
            <a:endParaRPr lang="fr-CH" sz="4000" b="1" dirty="0">
              <a:solidFill>
                <a:srgbClr val="07118D"/>
              </a:solidFill>
              <a:latin typeface="Myriad Pro" pitchFamily="34" charset="0"/>
              <a:ea typeface="+mj-ea"/>
              <a:cs typeface="+mj-cs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2132857"/>
            <a:ext cx="2689392" cy="1872208"/>
          </a:xfrm>
        </p:spPr>
        <p:txBody>
          <a:bodyPr/>
          <a:lstStyle/>
          <a:p>
            <a:pPr marL="0" lvl="1" indent="0">
              <a:buNone/>
            </a:pPr>
            <a:endParaRPr lang="fr-CH" sz="24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602" y="4580187"/>
            <a:ext cx="2619375" cy="174307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59" y="1628010"/>
            <a:ext cx="2228850" cy="140830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274370"/>
            <a:ext cx="2028825" cy="151467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594737" y="1483045"/>
            <a:ext cx="1922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dirty="0">
                <a:latin typeface="Myriad Pro" panose="020B0503030403020204" pitchFamily="34" charset="0"/>
              </a:rPr>
              <a:t>Visuels 65 %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2831999" y="2930461"/>
            <a:ext cx="1922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200" dirty="0">
                <a:latin typeface="Myriad Pro" panose="020B0503030403020204" pitchFamily="34" charset="0"/>
              </a:rPr>
              <a:t>Auditifs 30 %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11560" y="4871250"/>
            <a:ext cx="23542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400" dirty="0">
                <a:latin typeface="Myriad Pro" panose="020B0503030403020204" pitchFamily="34" charset="0"/>
              </a:rPr>
              <a:t>Kinesthésiques 5 %</a:t>
            </a:r>
          </a:p>
        </p:txBody>
      </p:sp>
      <p:pic>
        <p:nvPicPr>
          <p:cNvPr id="14" name="Picture 29" descr="cifc_b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A11A0F32-C88C-428C-8C5F-9A9FBF8B362B}"/>
              </a:ext>
            </a:extLst>
          </p:cNvPr>
          <p:cNvSpPr txBox="1"/>
          <p:nvPr/>
        </p:nvSpPr>
        <p:spPr>
          <a:xfrm>
            <a:off x="420160" y="1136689"/>
            <a:ext cx="45761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2000" b="1" dirty="0">
                <a:latin typeface="Myriad Pro" pitchFamily="34" charset="0"/>
              </a:rPr>
              <a:t>Les 3 canaux</a:t>
            </a:r>
          </a:p>
        </p:txBody>
      </p:sp>
    </p:spTree>
    <p:extLst>
      <p:ext uri="{BB962C8B-B14F-4D97-AF65-F5344CB8AC3E}">
        <p14:creationId xmlns:p14="http://schemas.microsoft.com/office/powerpoint/2010/main" val="112809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63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466" y="152400"/>
            <a:ext cx="7965282" cy="1143000"/>
          </a:xfrm>
        </p:spPr>
        <p:txBody>
          <a:bodyPr/>
          <a:lstStyle/>
          <a:p>
            <a:pPr lvl="0"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outils</a:t>
            </a:r>
            <a:br>
              <a:rPr lang="fr-CH" sz="48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916832"/>
            <a:ext cx="7392820" cy="2520627"/>
          </a:xfrm>
        </p:spPr>
        <p:txBody>
          <a:bodyPr/>
          <a:lstStyle/>
          <a:p>
            <a:pPr marL="342900" lvl="1" indent="-342900">
              <a:buChar char="•"/>
            </a:pPr>
            <a:endParaRPr lang="fr-CH" sz="1600" dirty="0">
              <a:solidFill>
                <a:srgbClr val="FF0000"/>
              </a:solidFill>
              <a:latin typeface="Myriad Pro" pitchFamily="34" charset="0"/>
            </a:endParaRPr>
          </a:p>
          <a:p>
            <a:pPr marL="0" lvl="1" indent="0">
              <a:buNone/>
            </a:pPr>
            <a:endParaRPr lang="fr-CH" sz="2400" dirty="0">
              <a:solidFill>
                <a:srgbClr val="FF0000"/>
              </a:solidFill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88750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64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La prise de note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196752"/>
            <a:ext cx="7946082" cy="4896543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b="1" dirty="0">
                <a:latin typeface="Myriad Pro" pitchFamily="34" charset="0"/>
              </a:rPr>
              <a:t>Prendre des notes, c’est :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S’intéresser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Retenir l’essentiel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Comprendre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Reformuler</a:t>
            </a:r>
          </a:p>
          <a:p>
            <a:pPr marL="742950" lvl="2" indent="-342900"/>
            <a:r>
              <a:rPr lang="fr-CH" sz="2000" dirty="0">
                <a:latin typeface="Myriad Pro" pitchFamily="34" charset="0"/>
                <a:ea typeface="+mn-ea"/>
                <a:cs typeface="+mn-cs"/>
              </a:rPr>
              <a:t>Se poser des questions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endParaRPr lang="fr-CH" sz="1600" dirty="0">
              <a:latin typeface="Myriad Pro" pitchFamily="34" charset="0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125" y="1988840"/>
            <a:ext cx="1895475" cy="2409825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30342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65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L’agenda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196752"/>
            <a:ext cx="7946082" cy="4896543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742950" lvl="2" indent="-342900"/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48900"/>
            <a:ext cx="2524125" cy="180975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753775"/>
            <a:ext cx="2705100" cy="168592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0141" y="5157192"/>
            <a:ext cx="7459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eaLnBrk="0" hangingPunct="0">
              <a:spcBef>
                <a:spcPct val="20000"/>
              </a:spcBef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Pour acquérir une vision des événements à venir</a:t>
            </a:r>
          </a:p>
          <a:p>
            <a:pPr marL="342900" lvl="1" indent="-342900" eaLnBrk="0" hangingPunct="0">
              <a:spcBef>
                <a:spcPct val="20000"/>
              </a:spcBef>
              <a:buFontTx/>
              <a:buChar char="•"/>
            </a:pPr>
            <a:r>
              <a:rPr lang="fr-CH" sz="2000" dirty="0">
                <a:latin typeface="Myriad Pro" pitchFamily="34" charset="0"/>
              </a:rPr>
              <a:t>Pour s’habituer à connaitre et anticiper la disponibilités des collègues</a:t>
            </a:r>
          </a:p>
        </p:txBody>
      </p:sp>
      <p:pic>
        <p:nvPicPr>
          <p:cNvPr id="9" name="Picture 29" descr="cifc_b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169998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66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14797"/>
            <a:ext cx="7965282" cy="1143000"/>
          </a:xfrm>
        </p:spPr>
        <p:txBody>
          <a:bodyPr/>
          <a:lstStyle/>
          <a:p>
            <a:pPr lvl="0"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QQCOQP</a:t>
            </a:r>
            <a:br>
              <a:rPr lang="fr-CH" sz="48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360" y="1898751"/>
            <a:ext cx="7392820" cy="2520627"/>
          </a:xfrm>
        </p:spPr>
        <p:txBody>
          <a:bodyPr/>
          <a:lstStyle/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>
              <a:buNone/>
            </a:pPr>
            <a:endParaRPr lang="fr-CH" sz="24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458" y="1700808"/>
            <a:ext cx="4049386" cy="4049386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792823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67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527" y="102834"/>
            <a:ext cx="7848923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La séance de travail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24743"/>
            <a:ext cx="8305800" cy="5183981"/>
          </a:xfrm>
        </p:spPr>
        <p:txBody>
          <a:bodyPr/>
          <a:lstStyle/>
          <a:p>
            <a:pPr marL="742950" lvl="2" indent="-342900"/>
            <a:r>
              <a:rPr lang="fr-CH" sz="2000" b="1" dirty="0">
                <a:latin typeface="Myriad Pro" pitchFamily="34" charset="0"/>
                <a:ea typeface="+mn-ea"/>
                <a:cs typeface="+mn-cs"/>
              </a:rPr>
              <a:t>Pour travailler tous les objectifs !</a:t>
            </a:r>
          </a:p>
          <a:p>
            <a:pPr marL="400050" lvl="2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1200150" lvl="3" indent="-342900">
              <a:buFontTx/>
              <a:buChar char="•"/>
            </a:pPr>
            <a:r>
              <a:rPr lang="fr-CH" sz="1600" dirty="0">
                <a:latin typeface="Myriad Pro" pitchFamily="34" charset="0"/>
                <a:ea typeface="+mn-ea"/>
                <a:cs typeface="+mn-cs"/>
              </a:rPr>
              <a:t>Vie en entreprise</a:t>
            </a:r>
          </a:p>
          <a:p>
            <a:pPr marL="1200150" lvl="3" indent="-342900">
              <a:buFontTx/>
              <a:buChar char="•"/>
            </a:pPr>
            <a:r>
              <a:rPr lang="fr-CH" sz="1600" dirty="0">
                <a:latin typeface="Myriad Pro" pitchFamily="34" charset="0"/>
                <a:ea typeface="+mn-ea"/>
                <a:cs typeface="+mn-cs"/>
              </a:rPr>
              <a:t>Activités reçues</a:t>
            </a:r>
          </a:p>
          <a:p>
            <a:pPr marL="1200150" lvl="3" indent="-342900">
              <a:buFontTx/>
              <a:buChar char="•"/>
            </a:pPr>
            <a:r>
              <a:rPr lang="fr-CH" sz="1600" dirty="0">
                <a:latin typeface="Myriad Pro" pitchFamily="34" charset="0"/>
              </a:rPr>
              <a:t>Cours interentreprises et travaux en découlant</a:t>
            </a:r>
          </a:p>
          <a:p>
            <a:pPr marL="1200150" lvl="3" indent="-342900">
              <a:buFontTx/>
              <a:buChar char="•"/>
            </a:pPr>
            <a:r>
              <a:rPr lang="fr-CH" sz="1600" dirty="0">
                <a:latin typeface="Myriad Pro" pitchFamily="34" charset="0"/>
              </a:rPr>
              <a:t>Suivi du carnet scolaire </a:t>
            </a:r>
          </a:p>
          <a:p>
            <a:pPr marL="1200150" lvl="3" indent="-342900">
              <a:buFontTx/>
              <a:buChar char="•"/>
            </a:pPr>
            <a:r>
              <a:rPr lang="fr-CH" sz="1600" dirty="0">
                <a:latin typeface="Myriad Pro" pitchFamily="34" charset="0"/>
              </a:rPr>
              <a:t>Suivi du plan de formation</a:t>
            </a:r>
          </a:p>
          <a:p>
            <a:pPr marL="1200150" lvl="3" indent="-342900">
              <a:buFontTx/>
              <a:buChar char="•"/>
            </a:pPr>
            <a:r>
              <a:rPr lang="fr-CH" sz="1600" dirty="0">
                <a:latin typeface="Myriad Pro" pitchFamily="34" charset="0"/>
              </a:rPr>
              <a:t>Etc.</a:t>
            </a:r>
          </a:p>
          <a:p>
            <a:pPr marL="857250" lvl="3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1200150" lvl="3" indent="-342900">
              <a:buFontTx/>
              <a:buChar char="•"/>
            </a:pPr>
            <a:r>
              <a:rPr lang="fr-CH" sz="1600" dirty="0">
                <a:latin typeface="Myriad Pro" pitchFamily="34" charset="0"/>
                <a:ea typeface="+mn-ea"/>
                <a:cs typeface="+mn-cs"/>
              </a:rPr>
              <a:t>Fréquence à espacer avec le temps</a:t>
            </a:r>
          </a:p>
          <a:p>
            <a:pPr marL="1200150" lvl="3" indent="-342900">
              <a:buFontTx/>
              <a:buChar char="•"/>
            </a:pPr>
            <a:r>
              <a:rPr lang="fr-CH" sz="1600" dirty="0">
                <a:latin typeface="Myriad Pro" pitchFamily="34" charset="0"/>
                <a:ea typeface="+mn-ea"/>
                <a:cs typeface="+mn-cs"/>
              </a:rPr>
              <a:t>Séance menée par l’</a:t>
            </a:r>
            <a:r>
              <a:rPr lang="fr-CH" sz="1600" dirty="0" err="1">
                <a:latin typeface="Myriad Pro" pitchFamily="34" charset="0"/>
                <a:ea typeface="+mn-ea"/>
                <a:cs typeface="+mn-cs"/>
              </a:rPr>
              <a:t>apprenti-e</a:t>
            </a:r>
            <a:r>
              <a:rPr lang="fr-CH" sz="1600" dirty="0">
                <a:latin typeface="Myriad Pro" pitchFamily="34" charset="0"/>
                <a:ea typeface="+mn-ea"/>
                <a:cs typeface="+mn-cs"/>
              </a:rPr>
              <a:t> (progressif)</a:t>
            </a:r>
          </a:p>
          <a:p>
            <a:pPr marL="1200150" lvl="3" indent="-342900">
              <a:buFontTx/>
              <a:buChar char="•"/>
            </a:pPr>
            <a:r>
              <a:rPr lang="fr-CH" sz="1600" dirty="0">
                <a:latin typeface="Myriad Pro" pitchFamily="34" charset="0"/>
                <a:ea typeface="+mn-ea"/>
                <a:cs typeface="+mn-cs"/>
              </a:rPr>
              <a:t>PV tenu par l’</a:t>
            </a:r>
            <a:r>
              <a:rPr lang="fr-CH" sz="1600" dirty="0" err="1">
                <a:latin typeface="Myriad Pro" pitchFamily="34" charset="0"/>
                <a:ea typeface="+mn-ea"/>
                <a:cs typeface="+mn-cs"/>
              </a:rPr>
              <a:t>apprenti-e</a:t>
            </a: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1200150" lvl="3" indent="-342900">
              <a:buFontTx/>
              <a:buChar char="•"/>
            </a:pPr>
            <a:r>
              <a:rPr lang="fr-CH" sz="1600" dirty="0">
                <a:latin typeface="Myriad Pro" pitchFamily="34" charset="0"/>
                <a:ea typeface="+mn-ea"/>
                <a:cs typeface="+mn-cs"/>
              </a:rPr>
              <a:t>La prochaine séance est organisée par l’</a:t>
            </a:r>
            <a:r>
              <a:rPr lang="fr-CH" sz="1600" dirty="0" err="1">
                <a:latin typeface="Myriad Pro" pitchFamily="34" charset="0"/>
                <a:ea typeface="+mn-ea"/>
                <a:cs typeface="+mn-cs"/>
              </a:rPr>
              <a:t>apprenti-e</a:t>
            </a: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1200150" lvl="3" indent="-342900">
              <a:buFontTx/>
              <a:buChar char="•"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1200150" lvl="3" indent="-342900">
              <a:buFontTx/>
              <a:buChar char="•"/>
            </a:pPr>
            <a:r>
              <a:rPr lang="fr-CH" sz="1600" dirty="0">
                <a:latin typeface="Myriad Pro" pitchFamily="34" charset="0"/>
                <a:ea typeface="+mn-ea"/>
                <a:cs typeface="+mn-cs"/>
                <a:hlinkClick r:id="rId2" action="ppaction://hlinkfile"/>
              </a:rPr>
              <a:t>Modèle de PV</a:t>
            </a: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240691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68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processus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196752"/>
            <a:ext cx="7946082" cy="4896543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050" y="1317550"/>
            <a:ext cx="75819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81860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69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76200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 journal des activités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196752"/>
            <a:ext cx="7946082" cy="4896543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None/>
            </a:pPr>
            <a:r>
              <a:rPr lang="fr-CH" sz="1800" dirty="0">
                <a:latin typeface="Verdana" pitchFamily="34" charset="0"/>
                <a:hlinkClick r:id="rId2" action="ppaction://hlinkfile"/>
              </a:rPr>
              <a:t>Exemple</a:t>
            </a: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746" y="4516270"/>
            <a:ext cx="2209800" cy="2076450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101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>
              <a:latin typeface="Verdana" pitchFamily="34" charset="0"/>
            </a:endParaRPr>
          </a:p>
          <a:p>
            <a:pPr eaLnBrk="1" hangingPunct="1"/>
            <a:endParaRPr lang="fr-FR" sz="900">
              <a:latin typeface="Verdana" pitchFamily="34" charset="0"/>
            </a:endParaRPr>
          </a:p>
          <a:p>
            <a:pPr eaLnBrk="1" hangingPunct="1"/>
            <a:fld id="{E5924A08-268F-4812-B6D5-A1D5FF61A7D8}" type="slidenum">
              <a:rPr lang="fr-FR" sz="900" smtClean="0">
                <a:latin typeface="Verdana" pitchFamily="34" charset="0"/>
              </a:rPr>
              <a:pPr eaLnBrk="1" hangingPunct="1"/>
              <a:t>7</a:t>
            </a:fld>
            <a:endParaRPr lang="fr-FR" sz="900">
              <a:latin typeface="Verdana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-5643" y="34145"/>
            <a:ext cx="7931224" cy="824136"/>
          </a:xfrm>
        </p:spPr>
        <p:txBody>
          <a:bodyPr/>
          <a:lstStyle/>
          <a:p>
            <a:pPr algn="l" eaLnBrk="1" hangingPunct="1"/>
            <a:r>
              <a:rPr lang="fr-FR" sz="4000" b="1" dirty="0">
                <a:solidFill>
                  <a:srgbClr val="07118D"/>
                </a:solidFill>
                <a:latin typeface="Myriad Pro" pitchFamily="34" charset="0"/>
              </a:rPr>
              <a:t>Les compétences</a:t>
            </a:r>
          </a:p>
        </p:txBody>
      </p:sp>
      <p:pic>
        <p:nvPicPr>
          <p:cNvPr id="71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181" y="1421632"/>
            <a:ext cx="5113338" cy="502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9" descr="cifc_bon">
            <a:extLst>
              <a:ext uri="{FF2B5EF4-FFF2-40B4-BE49-F238E27FC236}">
                <a16:creationId xmlns:a16="http://schemas.microsoft.com/office/drawing/2014/main" id="{660E69DE-1086-41CD-AA78-0C269EEA1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143" y="91813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F6B74596-40E2-427A-BA24-C702B2F23B5E}"/>
              </a:ext>
            </a:extLst>
          </p:cNvPr>
          <p:cNvSpPr/>
          <p:nvPr/>
        </p:nvSpPr>
        <p:spPr>
          <a:xfrm>
            <a:off x="71438" y="1844824"/>
            <a:ext cx="2124298" cy="1080120"/>
          </a:xfrm>
          <a:prstGeom prst="wedgeEllipseCallout">
            <a:avLst>
              <a:gd name="adj1" fmla="val 64989"/>
              <a:gd name="adj2" fmla="val 127983"/>
            </a:avLst>
          </a:prstGeom>
          <a:solidFill>
            <a:srgbClr val="FFCC6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000" dirty="0">
                <a:solidFill>
                  <a:srgbClr val="FF0000"/>
                </a:solidFill>
              </a:rPr>
              <a:t>Langues</a:t>
            </a:r>
          </a:p>
          <a:p>
            <a:pPr algn="ctr"/>
            <a:r>
              <a:rPr lang="fr-CH" sz="1000" dirty="0">
                <a:solidFill>
                  <a:srgbClr val="FF0000"/>
                </a:solidFill>
              </a:rPr>
              <a:t>Compta</a:t>
            </a:r>
          </a:p>
          <a:p>
            <a:pPr algn="ctr"/>
            <a:r>
              <a:rPr lang="fr-CH" sz="1000" dirty="0">
                <a:solidFill>
                  <a:srgbClr val="FF0000"/>
                </a:solidFill>
              </a:rPr>
              <a:t>Livraisons</a:t>
            </a:r>
          </a:p>
          <a:p>
            <a:pPr algn="ctr"/>
            <a:r>
              <a:rPr lang="fr-CH" sz="1000" dirty="0">
                <a:solidFill>
                  <a:srgbClr val="FF0000"/>
                </a:solidFill>
              </a:rPr>
              <a:t>Traitements des commandes</a:t>
            </a:r>
          </a:p>
          <a:p>
            <a:pPr algn="ctr"/>
            <a:r>
              <a:rPr lang="fr-CH" sz="1000" dirty="0">
                <a:solidFill>
                  <a:srgbClr val="FF0000"/>
                </a:solidFill>
              </a:rPr>
              <a:t>Etc.</a:t>
            </a:r>
          </a:p>
        </p:txBody>
      </p:sp>
      <p:sp>
        <p:nvSpPr>
          <p:cNvPr id="9" name="Bulle narrative : ronde 8">
            <a:extLst>
              <a:ext uri="{FF2B5EF4-FFF2-40B4-BE49-F238E27FC236}">
                <a16:creationId xmlns:a16="http://schemas.microsoft.com/office/drawing/2014/main" id="{C672060E-97AA-4D27-B7A8-D91B3B61CD7A}"/>
              </a:ext>
            </a:extLst>
          </p:cNvPr>
          <p:cNvSpPr/>
          <p:nvPr/>
        </p:nvSpPr>
        <p:spPr>
          <a:xfrm>
            <a:off x="4484845" y="667365"/>
            <a:ext cx="2124298" cy="1080120"/>
          </a:xfrm>
          <a:prstGeom prst="wedgeEllipseCallout">
            <a:avLst>
              <a:gd name="adj1" fmla="val -71648"/>
              <a:gd name="adj2" fmla="val 134196"/>
            </a:avLst>
          </a:prstGeom>
          <a:solidFill>
            <a:srgbClr val="FFCC6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000" dirty="0">
                <a:solidFill>
                  <a:srgbClr val="FF0000"/>
                </a:solidFill>
              </a:rPr>
              <a:t>Organisation</a:t>
            </a:r>
          </a:p>
          <a:p>
            <a:pPr algn="ctr"/>
            <a:r>
              <a:rPr lang="fr-CH" sz="1000" dirty="0">
                <a:solidFill>
                  <a:srgbClr val="FF0000"/>
                </a:solidFill>
              </a:rPr>
              <a:t>Structure</a:t>
            </a:r>
          </a:p>
          <a:p>
            <a:pPr algn="ctr"/>
            <a:r>
              <a:rPr lang="fr-CH" sz="1000" dirty="0">
                <a:solidFill>
                  <a:srgbClr val="FF0000"/>
                </a:solidFill>
              </a:rPr>
              <a:t>Planification</a:t>
            </a:r>
          </a:p>
          <a:p>
            <a:pPr algn="ctr"/>
            <a:r>
              <a:rPr lang="fr-CH" sz="1000" dirty="0">
                <a:solidFill>
                  <a:srgbClr val="FF0000"/>
                </a:solidFill>
              </a:rPr>
              <a:t>Etc. </a:t>
            </a:r>
          </a:p>
        </p:txBody>
      </p:sp>
      <p:sp>
        <p:nvSpPr>
          <p:cNvPr id="10" name="Bulle narrative : ronde 9">
            <a:extLst>
              <a:ext uri="{FF2B5EF4-FFF2-40B4-BE49-F238E27FC236}">
                <a16:creationId xmlns:a16="http://schemas.microsoft.com/office/drawing/2014/main" id="{F9A141C2-4D82-45C3-B174-35068AAF0F9B}"/>
              </a:ext>
            </a:extLst>
          </p:cNvPr>
          <p:cNvSpPr/>
          <p:nvPr/>
        </p:nvSpPr>
        <p:spPr>
          <a:xfrm>
            <a:off x="6863432" y="2405752"/>
            <a:ext cx="2124298" cy="1080120"/>
          </a:xfrm>
          <a:prstGeom prst="wedgeEllipseCallout">
            <a:avLst>
              <a:gd name="adj1" fmla="val -75597"/>
              <a:gd name="adj2" fmla="val 63519"/>
            </a:avLst>
          </a:prstGeom>
          <a:solidFill>
            <a:srgbClr val="FFCC6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000" dirty="0">
                <a:solidFill>
                  <a:srgbClr val="FF0000"/>
                </a:solidFill>
              </a:rPr>
              <a:t>Savoir-vivre</a:t>
            </a:r>
          </a:p>
          <a:p>
            <a:pPr algn="ctr"/>
            <a:r>
              <a:rPr lang="fr-CH" sz="1000" dirty="0">
                <a:solidFill>
                  <a:srgbClr val="FF0000"/>
                </a:solidFill>
              </a:rPr>
              <a:t>Respect de l’autre</a:t>
            </a:r>
          </a:p>
          <a:p>
            <a:pPr algn="ctr"/>
            <a:r>
              <a:rPr lang="fr-CH" sz="1000" dirty="0">
                <a:solidFill>
                  <a:srgbClr val="FF0000"/>
                </a:solidFill>
              </a:rPr>
              <a:t>Respect du règlement</a:t>
            </a:r>
          </a:p>
          <a:p>
            <a:pPr algn="ctr"/>
            <a:r>
              <a:rPr lang="fr-CH" sz="1000" dirty="0">
                <a:solidFill>
                  <a:srgbClr val="FF0000"/>
                </a:solidFill>
              </a:rPr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399568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839913"/>
            <a:ext cx="9074150" cy="360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3"/>
          <p:cNvSpPr txBox="1">
            <a:spLocks noChangeArrowheads="1"/>
          </p:cNvSpPr>
          <p:nvPr/>
        </p:nvSpPr>
        <p:spPr bwMode="auto">
          <a:xfrm>
            <a:off x="179388" y="53975"/>
            <a:ext cx="748895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fr-FR" sz="3200" b="1" dirty="0">
                <a:solidFill>
                  <a:srgbClr val="07118D"/>
                </a:solidFill>
                <a:latin typeface="Verdana" pitchFamily="34" charset="0"/>
              </a:rPr>
              <a:t>La méthode des 6 étapes</a:t>
            </a:r>
          </a:p>
        </p:txBody>
      </p:sp>
      <p:pic>
        <p:nvPicPr>
          <p:cNvPr id="4" name="Picture 29" descr="cifc_bon">
            <a:extLst>
              <a:ext uri="{FF2B5EF4-FFF2-40B4-BE49-F238E27FC236}">
                <a16:creationId xmlns:a16="http://schemas.microsoft.com/office/drawing/2014/main" id="{525541F7-5FEC-4F1F-A189-AD7A9B069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00" y="13196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324850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763" y="0"/>
            <a:ext cx="6629400" cy="1143000"/>
          </a:xfrm>
        </p:spPr>
        <p:txBody>
          <a:bodyPr/>
          <a:lstStyle/>
          <a:p>
            <a:pPr algn="l" eaLnBrk="1" hangingPunct="1"/>
            <a:r>
              <a:rPr lang="fr-FR" altLang="fr-FR" sz="4000" b="1" dirty="0">
                <a:solidFill>
                  <a:srgbClr val="07118D"/>
                </a:solidFill>
                <a:latin typeface="Myriad Pro" panose="020B0503030403020204" pitchFamily="34" charset="0"/>
              </a:rPr>
              <a:t>La méthode </a:t>
            </a:r>
            <a:r>
              <a:rPr lang="fr-FR" altLang="fr-FR" sz="4000" b="1" dirty="0" err="1">
                <a:solidFill>
                  <a:srgbClr val="07118D"/>
                </a:solidFill>
                <a:latin typeface="Myriad Pro" panose="020B0503030403020204" pitchFamily="34" charset="0"/>
              </a:rPr>
              <a:t>Pomodoro</a:t>
            </a:r>
            <a:r>
              <a:rPr lang="fr-FR" altLang="fr-FR" sz="4000" b="1" dirty="0">
                <a:solidFill>
                  <a:srgbClr val="07118D"/>
                </a:solidFill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377" y="1512565"/>
            <a:ext cx="8686800" cy="2060451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fr-FR" altLang="fr-FR" sz="2000" dirty="0">
                <a:latin typeface="Myriad Pro" panose="020B0503030403020204" pitchFamily="34" charset="0"/>
              </a:rPr>
              <a:t>Il s’agit d’une méthode de gestion du temps. Elle consiste à séparer son temps de travail par une courte pause toutes les 25 minutes afin de rester concentré lorsque l’on travaille.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2000" dirty="0">
              <a:latin typeface="Verdana" panose="020B0604030504040204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FFBA2948-B0C9-4443-8B53-C96A78BAC389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71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272" y="3553255"/>
            <a:ext cx="4069010" cy="2707741"/>
          </a:xfrm>
          <a:prstGeom prst="rect">
            <a:avLst/>
          </a:prstGeom>
        </p:spPr>
      </p:pic>
      <p:pic>
        <p:nvPicPr>
          <p:cNvPr id="6" name="Picture 29" descr="cifc_bon">
            <a:extLst>
              <a:ext uri="{FF2B5EF4-FFF2-40B4-BE49-F238E27FC236}">
                <a16:creationId xmlns:a16="http://schemas.microsoft.com/office/drawing/2014/main" id="{1237D36A-481C-41AF-9F58-A509B5666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501" y="145551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53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9497"/>
            <a:ext cx="7772400" cy="1143000"/>
          </a:xfrm>
        </p:spPr>
        <p:txBody>
          <a:bodyPr/>
          <a:lstStyle/>
          <a:p>
            <a:pPr algn="l"/>
            <a:r>
              <a:rPr lang="fr-FR" altLang="fr-FR" sz="4000" b="1" dirty="0">
                <a:solidFill>
                  <a:srgbClr val="07118D"/>
                </a:solidFill>
                <a:latin typeface="Myriad Pro" panose="020B0503030403020204" pitchFamily="34" charset="0"/>
              </a:rPr>
              <a:t>La méthode </a:t>
            </a:r>
            <a:r>
              <a:rPr lang="fr-FR" altLang="fr-FR" sz="4000" b="1" dirty="0" err="1">
                <a:solidFill>
                  <a:srgbClr val="07118D"/>
                </a:solidFill>
                <a:latin typeface="Myriad Pro" panose="020B0503030403020204" pitchFamily="34" charset="0"/>
              </a:rPr>
              <a:t>Pomodoro</a:t>
            </a:r>
            <a:r>
              <a:rPr lang="fr-FR" altLang="fr-FR" sz="4000" b="1" dirty="0">
                <a:solidFill>
                  <a:srgbClr val="07118D"/>
                </a:solidFill>
                <a:latin typeface="Myriad Pro" panose="020B0503030403020204" pitchFamily="34" charset="0"/>
              </a:rPr>
              <a:t> </a:t>
            </a:r>
            <a:endParaRPr lang="fr-CH" sz="4000" b="1" dirty="0">
              <a:solidFill>
                <a:srgbClr val="07118D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fr-FR" altLang="fr-FR"/>
          </a:p>
          <a:p>
            <a:pPr>
              <a:defRPr/>
            </a:pPr>
            <a:endParaRPr lang="fr-FR" altLang="fr-FR"/>
          </a:p>
          <a:p>
            <a:pPr>
              <a:defRPr/>
            </a:pPr>
            <a:fld id="{085FB4AD-F2FF-491F-988A-68E340A3324C}" type="slidenum">
              <a:rPr lang="fr-FR" altLang="fr-FR" smtClean="0"/>
              <a:pPr>
                <a:defRPr/>
              </a:pPr>
              <a:t>72</a:t>
            </a:fld>
            <a:endParaRPr lang="fr-FR" altLang="fr-FR"/>
          </a:p>
        </p:txBody>
      </p:sp>
      <p:cxnSp>
        <p:nvCxnSpPr>
          <p:cNvPr id="6" name="Connecteur droit 5"/>
          <p:cNvCxnSpPr/>
          <p:nvPr/>
        </p:nvCxnSpPr>
        <p:spPr>
          <a:xfrm rot="16200000">
            <a:off x="863608" y="3537012"/>
            <a:ext cx="36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rot="5400000">
            <a:off x="8064408" y="3537012"/>
            <a:ext cx="36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1051992" y="3537012"/>
            <a:ext cx="72008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Accolade fermante 9"/>
          <p:cNvSpPr/>
          <p:nvPr/>
        </p:nvSpPr>
        <p:spPr>
          <a:xfrm rot="5400000">
            <a:off x="4481991" y="3663026"/>
            <a:ext cx="360040" cy="46805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1" name="Accolade fermante 10"/>
          <p:cNvSpPr/>
          <p:nvPr/>
        </p:nvSpPr>
        <p:spPr>
          <a:xfrm rot="16200000">
            <a:off x="3509882" y="2582907"/>
            <a:ext cx="360040" cy="1260140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2" name="Accolade fermante 11"/>
          <p:cNvSpPr/>
          <p:nvPr/>
        </p:nvSpPr>
        <p:spPr>
          <a:xfrm rot="16200000">
            <a:off x="7326306" y="2582907"/>
            <a:ext cx="360040" cy="1260140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3" name="Accolade fermante 12"/>
          <p:cNvSpPr/>
          <p:nvPr/>
        </p:nvSpPr>
        <p:spPr>
          <a:xfrm rot="16200000">
            <a:off x="5422828" y="2582906"/>
            <a:ext cx="360040" cy="1260140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4" name="Accolade fermante 13"/>
          <p:cNvSpPr/>
          <p:nvPr/>
        </p:nvSpPr>
        <p:spPr>
          <a:xfrm rot="16200000">
            <a:off x="1596935" y="2602143"/>
            <a:ext cx="360040" cy="1260140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5" name="Accolade fermante 14"/>
          <p:cNvSpPr/>
          <p:nvPr/>
        </p:nvSpPr>
        <p:spPr>
          <a:xfrm rot="5400000">
            <a:off x="2537775" y="3663026"/>
            <a:ext cx="360040" cy="46805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6" name="Accolade fermante 15"/>
          <p:cNvSpPr/>
          <p:nvPr/>
        </p:nvSpPr>
        <p:spPr>
          <a:xfrm rot="5400000">
            <a:off x="6390203" y="3627021"/>
            <a:ext cx="360040" cy="46805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7" name="ZoneTexte 16"/>
          <p:cNvSpPr txBox="1"/>
          <p:nvPr/>
        </p:nvSpPr>
        <p:spPr>
          <a:xfrm>
            <a:off x="4813127" y="2206604"/>
            <a:ext cx="1579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dirty="0">
                <a:solidFill>
                  <a:srgbClr val="FF0000"/>
                </a:solidFill>
                <a:latin typeface="Myriad Pro" panose="020B0503030403020204" pitchFamily="34" charset="0"/>
              </a:rPr>
              <a:t>25 minutes de travail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971600" y="2206605"/>
            <a:ext cx="1579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dirty="0">
                <a:solidFill>
                  <a:srgbClr val="FF0000"/>
                </a:solidFill>
                <a:latin typeface="Myriad Pro" panose="020B0503030403020204" pitchFamily="34" charset="0"/>
              </a:rPr>
              <a:t>25 minutes de travail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2900180" y="2206604"/>
            <a:ext cx="1579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dirty="0">
                <a:solidFill>
                  <a:srgbClr val="FF0000"/>
                </a:solidFill>
                <a:latin typeface="Myriad Pro" panose="020B0503030403020204" pitchFamily="34" charset="0"/>
              </a:rPr>
              <a:t>25 minutes de travail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6716605" y="2200950"/>
            <a:ext cx="1579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dirty="0">
                <a:solidFill>
                  <a:srgbClr val="FF0000"/>
                </a:solidFill>
                <a:latin typeface="Myriad Pro" panose="020B0503030403020204" pitchFamily="34" charset="0"/>
              </a:rPr>
              <a:t>25 minutes de travail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5780502" y="4185084"/>
            <a:ext cx="1579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dirty="0">
                <a:solidFill>
                  <a:srgbClr val="FF0000"/>
                </a:solidFill>
                <a:latin typeface="Myriad Pro" panose="020B0503030403020204" pitchFamily="34" charset="0"/>
              </a:rPr>
              <a:t>5 minutes de pause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3872290" y="4185084"/>
            <a:ext cx="1579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dirty="0">
                <a:solidFill>
                  <a:srgbClr val="FF0000"/>
                </a:solidFill>
                <a:latin typeface="Myriad Pro" panose="020B0503030403020204" pitchFamily="34" charset="0"/>
              </a:rPr>
              <a:t>5 minutes de pause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1928074" y="4185083"/>
            <a:ext cx="1579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dirty="0">
                <a:solidFill>
                  <a:srgbClr val="FF0000"/>
                </a:solidFill>
                <a:latin typeface="Myriad Pro" panose="020B0503030403020204" pitchFamily="34" charset="0"/>
              </a:rPr>
              <a:t>5 minutes de pause</a:t>
            </a:r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13" y="4926011"/>
            <a:ext cx="1539616" cy="1539616"/>
          </a:xfrm>
          <a:prstGeom prst="rect">
            <a:avLst/>
          </a:prstGeom>
        </p:spPr>
      </p:pic>
      <p:pic>
        <p:nvPicPr>
          <p:cNvPr id="26" name="Picture 29" descr="cifc_bon">
            <a:extLst>
              <a:ext uri="{FF2B5EF4-FFF2-40B4-BE49-F238E27FC236}">
                <a16:creationId xmlns:a16="http://schemas.microsoft.com/office/drawing/2014/main" id="{075EFE30-AD6E-4098-B234-59630E6AF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501" y="145551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44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u numéro de diapositive 5">
            <a:extLst>
              <a:ext uri="{FF2B5EF4-FFF2-40B4-BE49-F238E27FC236}">
                <a16:creationId xmlns:a16="http://schemas.microsoft.com/office/drawing/2014/main" id="{22B9DD6E-0813-48AC-A391-431646831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22F015F1-2DD5-4790-96BE-5F8E85268190}" type="slidenum">
              <a:rPr lang="fr-FR" altLang="fr-FR" sz="90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73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8BF18D30-163B-43BC-8F36-835F3159F2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6629400" cy="1143000"/>
          </a:xfrm>
        </p:spPr>
        <p:txBody>
          <a:bodyPr/>
          <a:lstStyle/>
          <a:p>
            <a:pPr algn="l" eaLnBrk="1" hangingPunct="1"/>
            <a:r>
              <a:rPr lang="fr-FR" altLang="fr-FR" sz="4000" b="1">
                <a:solidFill>
                  <a:srgbClr val="07118D"/>
                </a:solidFill>
                <a:latin typeface="Verdana" panose="020B0604030504040204" pitchFamily="34" charset="0"/>
              </a:rPr>
              <a:t>Le Mind-Mapping</a:t>
            </a:r>
          </a:p>
        </p:txBody>
      </p:sp>
      <p:pic>
        <p:nvPicPr>
          <p:cNvPr id="13316" name="Picture 5" descr="cifc_bon">
            <a:extLst>
              <a:ext uri="{FF2B5EF4-FFF2-40B4-BE49-F238E27FC236}">
                <a16:creationId xmlns:a16="http://schemas.microsoft.com/office/drawing/2014/main" id="{3F790CFC-41C1-4D7B-A4C3-B655C9498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65100"/>
            <a:ext cx="1881188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 descr="Min Map mode d'emploi">
            <a:extLst>
              <a:ext uri="{FF2B5EF4-FFF2-40B4-BE49-F238E27FC236}">
                <a16:creationId xmlns:a16="http://schemas.microsoft.com/office/drawing/2014/main" id="{884A5FD9-D651-4A6C-960E-D9EEDDB13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90600"/>
            <a:ext cx="7696200" cy="564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Rectangle 7">
            <a:extLst>
              <a:ext uri="{FF2B5EF4-FFF2-40B4-BE49-F238E27FC236}">
                <a16:creationId xmlns:a16="http://schemas.microsoft.com/office/drawing/2014/main" id="{5BD7F85B-159D-41A6-B473-B4F798F79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175" y="6308725"/>
            <a:ext cx="420688" cy="54927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40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74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973" y="85078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 plan de formation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Un fil rouge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Une aide pour toutes les parties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La garantie d’une formation complète et de qualité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Offre une visibilité rassurante</a:t>
            </a: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  <a:hlinkClick r:id="rId2" action="ppaction://hlinkfile"/>
              </a:rPr>
              <a:t>Plan de formation </a:t>
            </a: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582957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75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227126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La première semaine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28801"/>
            <a:ext cx="8305800" cy="3826308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b="1" dirty="0">
                <a:latin typeface="Myriad Pro" pitchFamily="34" charset="0"/>
                <a:ea typeface="+mn-ea"/>
                <a:cs typeface="+mn-cs"/>
              </a:rPr>
              <a:t>Objectif : l’intégration du jeune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1600" dirty="0">
                <a:latin typeface="Myriad Pro" pitchFamily="34" charset="0"/>
                <a:ea typeface="+mn-ea"/>
                <a:cs typeface="+mn-cs"/>
              </a:rPr>
              <a:t>Etablissez un plan de passage dans les différents départements </a:t>
            </a:r>
          </a:p>
          <a:p>
            <a:pPr marL="742950" lvl="2" indent="-342900"/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1600" dirty="0">
                <a:latin typeface="Myriad Pro" pitchFamily="34" charset="0"/>
                <a:ea typeface="+mn-ea"/>
                <a:cs typeface="+mn-cs"/>
              </a:rPr>
              <a:t>Remettez-lui un organigramme de l’entreprise</a:t>
            </a:r>
          </a:p>
          <a:p>
            <a:pPr marL="742950" lvl="2" indent="-342900"/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1600" dirty="0">
                <a:latin typeface="Myriad Pro" pitchFamily="34" charset="0"/>
                <a:ea typeface="+mn-ea"/>
                <a:cs typeface="+mn-cs"/>
              </a:rPr>
              <a:t>Une exigence : une prise de notes et une restitution écrite de ce qu’il a compris</a:t>
            </a: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r>
              <a:rPr lang="fr-CH" sz="2200" dirty="0">
                <a:latin typeface="Verdana" pitchFamily="34" charset="0"/>
                <a:hlinkClick r:id="rId2" action="ppaction://hlinkfile"/>
              </a:rPr>
              <a:t>Plan 1ère semaine</a:t>
            </a: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22359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76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342540"/>
            <a:ext cx="7965282" cy="1143000"/>
          </a:xfrm>
        </p:spPr>
        <p:txBody>
          <a:bodyPr/>
          <a:lstStyle/>
          <a:p>
            <a:pPr lvl="0"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premières activités</a:t>
            </a:r>
            <a:br>
              <a:rPr lang="fr-CH" sz="40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1"/>
            <a:ext cx="8305800" cy="4098552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Le résumé de la première semaine (qui fait quoi)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Retranscription et explication de la charte client/philosophie d’entreprise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Compréhension de la hiérarchie/ l’organigramme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Retranscription et explication de l’accueil client (téléphone, guichet)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Explication  de ce que sont, selon lui, les règles du savoir-vivre en entreprise (faire réaliser la charte)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endParaRPr lang="fr-CH" sz="24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64343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77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Dès la 2</a:t>
            </a:r>
            <a:r>
              <a:rPr lang="fr-CH" sz="4000" b="1" baseline="30000" dirty="0">
                <a:solidFill>
                  <a:srgbClr val="07118D"/>
                </a:solidFill>
                <a:latin typeface="Myriad Pro" pitchFamily="34" charset="0"/>
              </a:rPr>
              <a:t>ème</a:t>
            </a:r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 semaine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24745"/>
            <a:ext cx="8305800" cy="3563926"/>
          </a:xfrm>
        </p:spPr>
        <p:txBody>
          <a:bodyPr/>
          <a:lstStyle/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Compréhension de l’environnement du travail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Faire adhérer le jeune au projet et la philosophie d’entreprise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S’adopter mutuellement</a:t>
            </a:r>
          </a:p>
          <a:p>
            <a:pPr marL="342900" lvl="1" indent="-342900">
              <a:buFontTx/>
              <a:buChar char="•"/>
            </a:pPr>
            <a:endParaRPr lang="fr-CH" sz="2000" dirty="0">
              <a:solidFill>
                <a:srgbClr val="FF0000"/>
              </a:solidFill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Distribution simultanée de 2-3 petites tâches qui l’obligent à s’organiser/planifier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8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298" y="128091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25046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78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29468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Quand cela va moins bien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556792"/>
            <a:ext cx="8208912" cy="475193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000" dirty="0">
              <a:latin typeface="Myriad Pro" pitchFamily="34" charset="0"/>
            </a:endParaRPr>
          </a:p>
        </p:txBody>
      </p:sp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96997"/>
            <a:ext cx="2101379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9B98408-B2B8-4567-A191-B132987AA4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764" y="1770733"/>
            <a:ext cx="4248472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59093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79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312932"/>
            <a:ext cx="7965282" cy="1143000"/>
          </a:xfrm>
        </p:spPr>
        <p:txBody>
          <a:bodyPr/>
          <a:lstStyle/>
          <a:p>
            <a:pPr lvl="0"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Quand cela va moins bien</a:t>
            </a:r>
            <a:br>
              <a:rPr lang="fr-CH" sz="48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12803"/>
            <a:ext cx="8424614" cy="4852501"/>
          </a:xfrm>
        </p:spPr>
        <p:txBody>
          <a:bodyPr/>
          <a:lstStyle/>
          <a:p>
            <a:pPr marL="400050" lvl="2" indent="0">
              <a:buNone/>
            </a:pPr>
            <a:endParaRPr lang="fr-CH" sz="1600" dirty="0">
              <a:latin typeface="Myriad Pro" pitchFamily="34" charset="0"/>
              <a:ea typeface="+mn-ea"/>
              <a:cs typeface="+mn-cs"/>
            </a:endParaRPr>
          </a:p>
          <a:p>
            <a:pPr marL="742950" lvl="2" indent="-342900"/>
            <a:r>
              <a:rPr lang="fr-CH" sz="2000" b="1" dirty="0">
                <a:latin typeface="Myriad Pro" pitchFamily="34" charset="0"/>
                <a:ea typeface="+mn-ea"/>
                <a:cs typeface="+mn-cs"/>
              </a:rPr>
              <a:t>Vous êtes son soutien pas son sauveur !</a:t>
            </a:r>
          </a:p>
          <a:p>
            <a:pPr marL="400050" lvl="2" indent="0">
              <a:buNone/>
            </a:pPr>
            <a:endParaRPr lang="fr-CH" sz="1600" b="1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143" y="2924944"/>
            <a:ext cx="1905000" cy="240982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212976"/>
            <a:ext cx="1971675" cy="23241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74880" y="5857760"/>
            <a:ext cx="74168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Tx/>
              <a:buChar char="•"/>
            </a:pPr>
            <a:r>
              <a:rPr lang="fr-CH" sz="1600" b="1" dirty="0">
                <a:solidFill>
                  <a:srgbClr val="0929C9"/>
                </a:solidFill>
                <a:latin typeface="Myriad Pro" pitchFamily="34" charset="0"/>
              </a:rPr>
              <a:t>Prenez soin de vous, vous n’êtes pas responsable de ses échecs</a:t>
            </a:r>
          </a:p>
        </p:txBody>
      </p:sp>
      <p:pic>
        <p:nvPicPr>
          <p:cNvPr id="9" name="Picture 29" descr="cifc_b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8438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8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200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Pourquoi formez-vous ?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03870"/>
            <a:ext cx="8305800" cy="4536503"/>
          </a:xfrm>
        </p:spPr>
        <p:txBody>
          <a:bodyPr/>
          <a:lstStyle/>
          <a:p>
            <a:pPr marL="0" lvl="1" indent="0" algn="ctr">
              <a:buNone/>
            </a:pPr>
            <a:endParaRPr lang="fr-CH" sz="1600" dirty="0">
              <a:latin typeface="Myriad Pro" pitchFamily="34" charset="0"/>
            </a:endParaRPr>
          </a:p>
          <a:p>
            <a:pPr marL="0" lvl="1" indent="0" algn="ctr">
              <a:buNone/>
            </a:pPr>
            <a:endParaRPr lang="fr-CH" sz="1600" dirty="0">
              <a:solidFill>
                <a:srgbClr val="FF0000"/>
              </a:solidFill>
              <a:latin typeface="Myriad Pro" pitchFamily="34" charset="0"/>
            </a:endParaRPr>
          </a:p>
          <a:p>
            <a:pPr marL="457200" lvl="1" indent="0">
              <a:buNone/>
            </a:pPr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Vos attentes vis-à-vis de l’</a:t>
            </a:r>
            <a:r>
              <a:rPr lang="fr-CH" sz="2000" dirty="0" err="1">
                <a:latin typeface="Myriad Pro" panose="020B0503030403020204" pitchFamily="34" charset="0"/>
              </a:rPr>
              <a:t>apprenti-e</a:t>
            </a:r>
            <a:endParaRPr lang="fr-CH" sz="2000" dirty="0">
              <a:latin typeface="Myriad Pro" pitchFamily="34" charset="0"/>
            </a:endParaRP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r>
              <a:rPr lang="fr-CH" sz="2000" dirty="0">
                <a:latin typeface="Myriad Pro" pitchFamily="34" charset="0"/>
              </a:rPr>
              <a:t>Vos craintes ou mauvaises expériences</a:t>
            </a:r>
          </a:p>
          <a:p>
            <a:pPr marL="0" indent="0" eaLnBrk="1" hangingPunct="1">
              <a:buFontTx/>
              <a:buNone/>
            </a:pPr>
            <a:endParaRPr lang="fr-CH" sz="2000" dirty="0">
              <a:latin typeface="Myriad Pro" pitchFamily="34" charset="0"/>
            </a:endParaRPr>
          </a:p>
          <a:p>
            <a:pPr marL="0" indent="0" eaLnBrk="1" hangingPunct="1"/>
            <a:endParaRPr lang="fr-CH" sz="2000" dirty="0">
              <a:latin typeface="Myriad Pro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147549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80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973" y="85078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Quand cela va moins bien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368983B-AE4A-47EE-8BBA-4700D22F0A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344" y="1310044"/>
            <a:ext cx="6237312" cy="478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73231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81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29468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Quand cela va moins bien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556792"/>
            <a:ext cx="8208912" cy="4751933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200" dirty="0">
                <a:latin typeface="Verdana" pitchFamily="34" charset="0"/>
              </a:rPr>
              <a:t> </a:t>
            </a:r>
            <a:r>
              <a:rPr lang="fr-CH" sz="2000" dirty="0">
                <a:latin typeface="Myriad Pro"/>
              </a:rPr>
              <a:t>Attention à ne pas </a:t>
            </a:r>
            <a:r>
              <a:rPr lang="fr-CH" sz="2000" dirty="0">
                <a:latin typeface="Myriad Pro"/>
                <a:ea typeface="+mn-ea"/>
                <a:cs typeface="+mn-cs"/>
              </a:rPr>
              <a:t>donner à «bouffer» au cochon</a:t>
            </a:r>
          </a:p>
          <a:p>
            <a:pPr marL="0" indent="0" eaLnBrk="1" hangingPunct="1"/>
            <a:endParaRPr lang="fr-CH" sz="20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994545"/>
            <a:ext cx="2438400" cy="1876425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567342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82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29468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Quand cela va moins bien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556792"/>
            <a:ext cx="8208912" cy="4751933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dirty="0">
                <a:latin typeface="Myriad Pro"/>
              </a:rPr>
              <a:t>Essayer d’identifier les raisons</a:t>
            </a:r>
          </a:p>
          <a:p>
            <a:pPr marL="342900" lvl="1" indent="-342900">
              <a:buChar char="•"/>
            </a:pPr>
            <a:r>
              <a:rPr lang="fr-CH" sz="1800" dirty="0">
                <a:latin typeface="Myriad Pro"/>
              </a:rPr>
              <a:t>Professionnelles ?</a:t>
            </a:r>
          </a:p>
          <a:p>
            <a:pPr marL="742950" lvl="2" indent="-342900"/>
            <a:r>
              <a:rPr lang="fr-CH" sz="1400" dirty="0">
                <a:latin typeface="Myriad Pro"/>
              </a:rPr>
              <a:t>Tensions, peurs, collègues </a:t>
            </a:r>
          </a:p>
          <a:p>
            <a:pPr marL="742950" lvl="2" indent="-342900"/>
            <a:r>
              <a:rPr lang="fr-CH" sz="1400" dirty="0">
                <a:latin typeface="Myriad Pro"/>
              </a:rPr>
              <a:t>Incompréhensions</a:t>
            </a:r>
          </a:p>
          <a:p>
            <a:pPr marL="742950" lvl="2" indent="-342900"/>
            <a:r>
              <a:rPr lang="fr-CH" sz="1400" dirty="0">
                <a:latin typeface="Myriad Pro"/>
              </a:rPr>
              <a:t>Manque de motivation </a:t>
            </a:r>
          </a:p>
          <a:p>
            <a:pPr marL="342900" lvl="1" indent="-342900">
              <a:buChar char="•"/>
            </a:pPr>
            <a:endParaRPr lang="fr-CH" sz="1800" dirty="0">
              <a:latin typeface="Myriad Pro"/>
            </a:endParaRPr>
          </a:p>
          <a:p>
            <a:pPr marL="0" lvl="1" indent="0">
              <a:buNone/>
            </a:pPr>
            <a:endParaRPr lang="fr-CH" sz="1800" dirty="0">
              <a:latin typeface="Myriad Pro"/>
            </a:endParaRPr>
          </a:p>
          <a:p>
            <a:pPr marL="342900" lvl="1" indent="-342900">
              <a:buChar char="•"/>
            </a:pPr>
            <a:r>
              <a:rPr lang="fr-CH" sz="1800" dirty="0">
                <a:latin typeface="Myriad Pro"/>
              </a:rPr>
              <a:t>Privées ?</a:t>
            </a:r>
          </a:p>
          <a:p>
            <a:pPr marL="742950" lvl="2" indent="-342900"/>
            <a:r>
              <a:rPr lang="fr-CH" sz="1400" dirty="0">
                <a:latin typeface="Myriad Pro"/>
              </a:rPr>
              <a:t>Il existe des pros et l’Ecole propose du soutien</a:t>
            </a:r>
            <a:endParaRPr lang="fr-CH" sz="14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CH" sz="2200" dirty="0">
              <a:latin typeface="Verdana" pitchFamily="34" charset="0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</a:rPr>
              <a:t>Partenariat avec les parents</a:t>
            </a:r>
          </a:p>
          <a:p>
            <a:pPr marL="742950" lvl="2" indent="-342900"/>
            <a:r>
              <a:rPr lang="fr-CH" sz="1600" dirty="0">
                <a:latin typeface="Myriad Pro" pitchFamily="34" charset="0"/>
              </a:rPr>
              <a:t>Rythme et objectifs</a:t>
            </a: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45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83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29468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Quand cela va moins bien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556792"/>
            <a:ext cx="8208912" cy="4751933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fr-CH" sz="2000" dirty="0">
                <a:latin typeface="Myriad Pro"/>
              </a:rPr>
              <a:t>La </a:t>
            </a:r>
            <a:r>
              <a:rPr lang="fr-CH" sz="2000" dirty="0" err="1">
                <a:latin typeface="Myriad Pro"/>
              </a:rPr>
              <a:t>Did-list</a:t>
            </a:r>
            <a:endParaRPr lang="fr-CH" sz="1600" dirty="0">
              <a:latin typeface="Myriad Pro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427130D-FF63-4CE1-90A4-F89E66E73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601838"/>
            <a:ext cx="2952328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1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84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3832" y="235187"/>
            <a:ext cx="7965282" cy="958552"/>
          </a:xfrm>
        </p:spPr>
        <p:txBody>
          <a:bodyPr/>
          <a:lstStyle/>
          <a:p>
            <a:pPr lvl="0"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Soyez à l’écoute</a:t>
            </a:r>
            <a:br>
              <a:rPr lang="fr-CH" sz="48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333773"/>
            <a:ext cx="8305800" cy="1944563"/>
          </a:xfrm>
        </p:spPr>
        <p:txBody>
          <a:bodyPr/>
          <a:lstStyle/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193739"/>
            <a:ext cx="1828800" cy="250507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039" y="3983843"/>
            <a:ext cx="1743075" cy="261937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93739"/>
            <a:ext cx="1962150" cy="233362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45" y="4562107"/>
            <a:ext cx="2667000" cy="1714500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-180528" y="3855554"/>
            <a:ext cx="5510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 eaLnBrk="0" hangingPunct="0">
              <a:spcBef>
                <a:spcPct val="20000"/>
              </a:spcBef>
            </a:pPr>
            <a:r>
              <a:rPr lang="fr-CH" sz="2000" b="1" dirty="0">
                <a:solidFill>
                  <a:srgbClr val="0929C9"/>
                </a:solidFill>
                <a:latin typeface="Myriad Pro" pitchFamily="34" charset="0"/>
              </a:rPr>
              <a:t>Période de grands changements !</a:t>
            </a:r>
          </a:p>
        </p:txBody>
      </p:sp>
      <p:pic>
        <p:nvPicPr>
          <p:cNvPr id="11" name="Picture 29" descr="cifc_b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366957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fld id="{FCB9230A-ECB8-4B43-AE45-4953312C5208}" type="slidenum">
              <a:rPr lang="fr-FR" smtClean="0"/>
              <a:pPr>
                <a:defRPr/>
              </a:pPr>
              <a:t>85</a:t>
            </a:fld>
            <a:endParaRPr lang="fr-FR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468560" y="404664"/>
            <a:ext cx="77771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fr-CH" sz="4000" b="1" kern="0" dirty="0">
                <a:solidFill>
                  <a:srgbClr val="07118D"/>
                </a:solidFill>
                <a:latin typeface="Myriad Pro" pitchFamily="34" charset="0"/>
              </a:rPr>
              <a:t>	Le manque de confiance</a:t>
            </a:r>
            <a:endParaRPr lang="fr-FR" sz="4000" b="1" kern="0" dirty="0">
              <a:solidFill>
                <a:srgbClr val="07118D"/>
              </a:solidFill>
              <a:latin typeface="Myriad Pro" pitchFamily="34" charset="0"/>
            </a:endParaRPr>
          </a:p>
        </p:txBody>
      </p:sp>
      <p:grpSp>
        <p:nvGrpSpPr>
          <p:cNvPr id="22" name="Groupe 21"/>
          <p:cNvGrpSpPr/>
          <p:nvPr/>
        </p:nvGrpSpPr>
        <p:grpSpPr>
          <a:xfrm>
            <a:off x="1120359" y="2176287"/>
            <a:ext cx="7135826" cy="288032"/>
            <a:chOff x="1120359" y="1443768"/>
            <a:chExt cx="7135826" cy="288032"/>
          </a:xfrm>
          <a:solidFill>
            <a:srgbClr val="004D74"/>
          </a:solidFill>
        </p:grpSpPr>
        <p:sp>
          <p:nvSpPr>
            <p:cNvPr id="8" name="Rectangle à coins arrondis 7"/>
            <p:cNvSpPr/>
            <p:nvPr/>
          </p:nvSpPr>
          <p:spPr>
            <a:xfrm>
              <a:off x="1120359" y="1443768"/>
              <a:ext cx="2304256" cy="288032"/>
            </a:xfrm>
            <a:prstGeom prst="roundRect">
              <a:avLst/>
            </a:prstGeom>
            <a:grpFill/>
            <a:ln>
              <a:solidFill>
                <a:srgbClr val="004D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dirty="0">
                  <a:solidFill>
                    <a:schemeClr val="bg1"/>
                  </a:solidFill>
                  <a:latin typeface="Myriad Pro" pitchFamily="34" charset="0"/>
                </a:rPr>
                <a:t>En ce que je suis </a:t>
              </a:r>
            </a:p>
          </p:txBody>
        </p:sp>
        <p:sp>
          <p:nvSpPr>
            <p:cNvPr id="9" name="Rectangle à coins arrondis 8"/>
            <p:cNvSpPr/>
            <p:nvPr/>
          </p:nvSpPr>
          <p:spPr>
            <a:xfrm>
              <a:off x="3536144" y="1443768"/>
              <a:ext cx="2304256" cy="288032"/>
            </a:xfrm>
            <a:prstGeom prst="roundRect">
              <a:avLst/>
            </a:prstGeom>
            <a:grpFill/>
            <a:ln>
              <a:solidFill>
                <a:srgbClr val="004D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dirty="0">
                  <a:solidFill>
                    <a:schemeClr val="bg1"/>
                  </a:solidFill>
                  <a:latin typeface="Myriad Pro" pitchFamily="34" charset="0"/>
                </a:rPr>
                <a:t>En ce que je peux </a:t>
              </a:r>
            </a:p>
          </p:txBody>
        </p:sp>
        <p:sp>
          <p:nvSpPr>
            <p:cNvPr id="10" name="Rectangle à coins arrondis 9"/>
            <p:cNvSpPr/>
            <p:nvPr/>
          </p:nvSpPr>
          <p:spPr>
            <a:xfrm>
              <a:off x="5951929" y="1443768"/>
              <a:ext cx="2304256" cy="288032"/>
            </a:xfrm>
            <a:prstGeom prst="roundRect">
              <a:avLst/>
            </a:prstGeom>
            <a:grpFill/>
            <a:ln>
              <a:solidFill>
                <a:srgbClr val="004D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dirty="0">
                  <a:solidFill>
                    <a:schemeClr val="bg1"/>
                  </a:solidFill>
                  <a:latin typeface="Myriad Pro" pitchFamily="34" charset="0"/>
                </a:rPr>
                <a:t>En ce que je veux </a:t>
              </a:r>
            </a:p>
          </p:txBody>
        </p:sp>
      </p:grpSp>
      <p:sp>
        <p:nvSpPr>
          <p:cNvPr id="14" name="ZoneTexte 13"/>
          <p:cNvSpPr txBox="1"/>
          <p:nvPr/>
        </p:nvSpPr>
        <p:spPr>
          <a:xfrm>
            <a:off x="1334011" y="306896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600" dirty="0">
                <a:latin typeface="Myriad Pro" pitchFamily="34" charset="0"/>
              </a:rPr>
              <a:t>Difficultés à</a:t>
            </a:r>
            <a:r>
              <a:rPr lang="fr-CH" dirty="0"/>
              <a:t> 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3735803" y="3068959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600" dirty="0">
                <a:latin typeface="Myriad Pro" pitchFamily="34" charset="0"/>
              </a:rPr>
              <a:t>Difficultés à</a:t>
            </a:r>
            <a:r>
              <a:rPr lang="fr-CH" dirty="0"/>
              <a:t> </a:t>
            </a:r>
          </a:p>
        </p:txBody>
      </p:sp>
      <p:grpSp>
        <p:nvGrpSpPr>
          <p:cNvPr id="23" name="Groupe 22"/>
          <p:cNvGrpSpPr/>
          <p:nvPr/>
        </p:nvGrpSpPr>
        <p:grpSpPr>
          <a:xfrm>
            <a:off x="1120359" y="2981988"/>
            <a:ext cx="7102901" cy="2031188"/>
            <a:chOff x="1120359" y="2981988"/>
            <a:chExt cx="7102901" cy="2031188"/>
          </a:xfrm>
        </p:grpSpPr>
        <p:sp>
          <p:nvSpPr>
            <p:cNvPr id="13" name="Organigramme : Disque magnétique 12"/>
            <p:cNvSpPr/>
            <p:nvPr/>
          </p:nvSpPr>
          <p:spPr>
            <a:xfrm>
              <a:off x="1120359" y="2996952"/>
              <a:ext cx="2155497" cy="2016224"/>
            </a:xfrm>
            <a:prstGeom prst="flowChartMagneticDisk">
              <a:avLst/>
            </a:prstGeom>
            <a:solidFill>
              <a:schemeClr val="bg1"/>
            </a:solidFill>
            <a:ln>
              <a:solidFill>
                <a:srgbClr val="004D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" name="Organigramme : Disque magnétique 14"/>
            <p:cNvSpPr/>
            <p:nvPr/>
          </p:nvSpPr>
          <p:spPr>
            <a:xfrm>
              <a:off x="3594061" y="2996952"/>
              <a:ext cx="2155497" cy="2016224"/>
            </a:xfrm>
            <a:prstGeom prst="flowChartMagneticDisk">
              <a:avLst/>
            </a:prstGeom>
            <a:solidFill>
              <a:schemeClr val="bg1"/>
            </a:solidFill>
            <a:ln>
              <a:solidFill>
                <a:srgbClr val="004D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7" name="Organigramme : Disque magnétique 16"/>
            <p:cNvSpPr/>
            <p:nvPr/>
          </p:nvSpPr>
          <p:spPr>
            <a:xfrm>
              <a:off x="6067763" y="2981988"/>
              <a:ext cx="2155497" cy="2016224"/>
            </a:xfrm>
            <a:prstGeom prst="flowChartMagneticDisk">
              <a:avLst/>
            </a:prstGeom>
            <a:solidFill>
              <a:schemeClr val="bg1"/>
            </a:solidFill>
            <a:ln>
              <a:solidFill>
                <a:srgbClr val="004D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sp>
        <p:nvSpPr>
          <p:cNvPr id="19" name="ZoneTexte 18"/>
          <p:cNvSpPr txBox="1"/>
          <p:nvPr/>
        </p:nvSpPr>
        <p:spPr>
          <a:xfrm>
            <a:off x="1371201" y="3979513"/>
            <a:ext cx="1802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Se valoriser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S’assumer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3698614" y="3979512"/>
            <a:ext cx="1802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Avancer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Prendre des initiatives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6281415" y="3979511"/>
            <a:ext cx="1802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Choisir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1600" dirty="0">
                <a:latin typeface="Myriad Pro" pitchFamily="34" charset="0"/>
              </a:rPr>
              <a:t>S’engager</a:t>
            </a:r>
          </a:p>
        </p:txBody>
      </p:sp>
      <p:grpSp>
        <p:nvGrpSpPr>
          <p:cNvPr id="26" name="Groupe 25"/>
          <p:cNvGrpSpPr/>
          <p:nvPr/>
        </p:nvGrpSpPr>
        <p:grpSpPr>
          <a:xfrm>
            <a:off x="1334011" y="3000177"/>
            <a:ext cx="6675596" cy="484800"/>
            <a:chOff x="1334011" y="3000177"/>
            <a:chExt cx="6675596" cy="484800"/>
          </a:xfrm>
        </p:grpSpPr>
        <p:sp>
          <p:nvSpPr>
            <p:cNvPr id="18" name="ZoneTexte 17"/>
            <p:cNvSpPr txBox="1"/>
            <p:nvPr/>
          </p:nvSpPr>
          <p:spPr>
            <a:xfrm>
              <a:off x="6281415" y="3000177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1600" dirty="0">
                  <a:latin typeface="Myriad Pro" pitchFamily="34" charset="0"/>
                </a:rPr>
                <a:t>Difficultés à</a:t>
              </a:r>
              <a:r>
                <a:rPr lang="fr-CH" dirty="0"/>
                <a:t> </a:t>
              </a:r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3877545" y="3023312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1600" dirty="0">
                  <a:latin typeface="Myriad Pro" pitchFamily="34" charset="0"/>
                </a:rPr>
                <a:t>Difficultés à</a:t>
              </a:r>
              <a:r>
                <a:rPr lang="fr-CH" dirty="0"/>
                <a:t> </a:t>
              </a:r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1334011" y="3023312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1600" dirty="0">
                  <a:latin typeface="Myriad Pro" pitchFamily="34" charset="0"/>
                </a:rPr>
                <a:t>Difficultés à</a:t>
              </a:r>
              <a:r>
                <a:rPr lang="fr-CH" dirty="0"/>
                <a:t> </a:t>
              </a:r>
            </a:p>
          </p:txBody>
        </p:sp>
      </p:grpSp>
      <p:pic>
        <p:nvPicPr>
          <p:cNvPr id="27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25471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86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29468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freins du début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556792"/>
            <a:ext cx="8208912" cy="4751933"/>
          </a:xfrm>
        </p:spPr>
        <p:txBody>
          <a:bodyPr/>
          <a:lstStyle/>
          <a:p>
            <a:pPr marL="0" indent="0">
              <a:buNone/>
            </a:pPr>
            <a:endParaRPr lang="fr-CH" sz="2400" dirty="0">
              <a:latin typeface="Myriad Pro" panose="020B0503030403020204" pitchFamily="34" charset="0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Je veux être totalement prêt avant de commencer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Je commencerai plus tard, cette tâche prend trop de temps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J’ai encore bien assez de temps, cette tâche peut attendre</a:t>
            </a: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024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87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973" y="85078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freins du début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E87A038C-E3EA-4323-90CE-78EAEFF2D7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59116"/>
            <a:ext cx="5161334" cy="516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8335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88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29468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freins du milieu 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556792"/>
            <a:ext cx="8208912" cy="4751933"/>
          </a:xfrm>
        </p:spPr>
        <p:txBody>
          <a:bodyPr/>
          <a:lstStyle/>
          <a:p>
            <a:pPr marL="0" indent="0">
              <a:buNone/>
            </a:pPr>
            <a:endParaRPr lang="fr-CH" sz="2400" dirty="0">
              <a:latin typeface="Myriad Pro" panose="020B0503030403020204" pitchFamily="34" charset="0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Je m’égare dans l’exécution de ma tâche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Je passe d’une tâche à l’autre sans rien terminer vraiment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Je n’ai pas une vision claire du résultat de mes tâches</a:t>
            </a: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615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89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29468"/>
            <a:ext cx="777716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Les freins de la fin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449803"/>
            <a:ext cx="8208912" cy="4751933"/>
          </a:xfrm>
        </p:spPr>
        <p:txBody>
          <a:bodyPr/>
          <a:lstStyle/>
          <a:p>
            <a:pPr marL="0" indent="0">
              <a:buNone/>
            </a:pPr>
            <a:endParaRPr lang="fr-CH" sz="2400" dirty="0">
              <a:latin typeface="Myriad Pro" panose="020B0503030403020204" pitchFamily="34" charset="0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Je ne suis jamais satisfait du résultat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Je peux toujours améliorer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Je recommence pour être certain que c’est assez bien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CH" sz="2200" dirty="0">
              <a:latin typeface="Verdana" pitchFamily="34" charset="0"/>
            </a:endParaRPr>
          </a:p>
          <a:p>
            <a:pPr marL="0" indent="0" eaLnBrk="1" hangingPunct="1"/>
            <a:endParaRPr lang="fr-CH" sz="22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2200" dirty="0">
              <a:latin typeface="Verdana" pitchFamily="34" charset="0"/>
            </a:endParaRPr>
          </a:p>
          <a:p>
            <a:pPr marL="0" indent="0" eaLnBrk="1" hangingPunct="1"/>
            <a:endParaRPr lang="fr-FR" sz="22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594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9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169" y="143575"/>
            <a:ext cx="7965282" cy="1143000"/>
          </a:xfrm>
        </p:spPr>
        <p:txBody>
          <a:bodyPr/>
          <a:lstStyle/>
          <a:p>
            <a:pPr algn="l" eaLnBrk="1" hangingPunct="1"/>
            <a:b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</a:br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Former c’est :</a:t>
            </a:r>
            <a:b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286575"/>
            <a:ext cx="8305800" cy="4039594"/>
          </a:xfrm>
        </p:spPr>
        <p:txBody>
          <a:bodyPr/>
          <a:lstStyle/>
          <a:p>
            <a:pPr marL="0" lvl="0" indent="0">
              <a:buNone/>
            </a:pPr>
            <a:endParaRPr lang="fr-CH" sz="2400" dirty="0">
              <a:latin typeface="Myriad Pro" pitchFamily="34" charset="0"/>
            </a:endParaRPr>
          </a:p>
          <a:p>
            <a:r>
              <a:rPr lang="fr-CH" sz="2000" dirty="0">
                <a:latin typeface="Myriad Pro" panose="020B0503030403020204" pitchFamily="34" charset="0"/>
              </a:rPr>
              <a:t>Permettre à </a:t>
            </a:r>
            <a:r>
              <a:rPr lang="fr-CH" sz="2000" dirty="0" err="1">
                <a:latin typeface="Myriad Pro" pitchFamily="34" charset="0"/>
              </a:rPr>
              <a:t>un-e</a:t>
            </a:r>
            <a:r>
              <a:rPr lang="fr-CH" sz="2000" dirty="0">
                <a:latin typeface="Myriad Pro" pitchFamily="34" charset="0"/>
              </a:rPr>
              <a:t> </a:t>
            </a:r>
            <a:r>
              <a:rPr lang="fr-CH" sz="2000" dirty="0" err="1">
                <a:latin typeface="Myriad Pro" pitchFamily="34" charset="0"/>
              </a:rPr>
              <a:t>adolescent-e</a:t>
            </a:r>
            <a:r>
              <a:rPr lang="fr-CH" sz="2000" dirty="0">
                <a:latin typeface="Myriad Pro" pitchFamily="34" charset="0"/>
              </a:rPr>
              <a:t> de devenir un professionnel</a:t>
            </a:r>
          </a:p>
          <a:p>
            <a:pPr mar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Préparer la relève </a:t>
            </a: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Renvoyer l’ascenseur ?</a:t>
            </a: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r>
              <a:rPr lang="fr-CH" sz="2000" dirty="0">
                <a:latin typeface="Myriad Pro" pitchFamily="34" charset="0"/>
                <a:ea typeface="+mn-ea"/>
                <a:cs typeface="+mn-cs"/>
              </a:rPr>
              <a:t>Intégrer un nouveau rouage dans une mécanique bien huilée qui ne peut ralentir</a:t>
            </a:r>
            <a:endParaRPr lang="fr-CH" sz="2000" dirty="0">
              <a:latin typeface="Myriad Pro" panose="020B0503030403020204" pitchFamily="34" charset="0"/>
            </a:endParaRPr>
          </a:p>
          <a:p>
            <a:pPr marL="0" lvl="1" indent="0">
              <a:buNone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lvl="1" indent="0" algn="ctr">
              <a:buNone/>
            </a:pPr>
            <a:endParaRPr lang="fr-CH" sz="2000" dirty="0">
              <a:solidFill>
                <a:srgbClr val="FF0000"/>
              </a:solidFill>
              <a:latin typeface="Myriad Pro" pitchFamily="34" charset="0"/>
            </a:endParaRPr>
          </a:p>
          <a:p>
            <a:pPr marL="342900" lvl="1" indent="-342900"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None/>
            </a:pPr>
            <a:endParaRPr lang="fr-FR" sz="2200" dirty="0">
              <a:latin typeface="Verdana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581525"/>
            <a:ext cx="2808312" cy="1895475"/>
          </a:xfrm>
          <a:prstGeom prst="rect">
            <a:avLst/>
          </a:prstGeom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480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52837" y="122376"/>
            <a:ext cx="8270081" cy="448914"/>
          </a:xfrm>
        </p:spPr>
        <p:txBody>
          <a:bodyPr/>
          <a:lstStyle/>
          <a:p>
            <a:pPr algn="l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La peur de la nouveauté</a:t>
            </a:r>
          </a:p>
        </p:txBody>
      </p:sp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71148081"/>
              </p:ext>
            </p:extLst>
          </p:nvPr>
        </p:nvGraphicFramePr>
        <p:xfrm>
          <a:off x="583765" y="1607894"/>
          <a:ext cx="7959799" cy="3659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ZoneTexte 15"/>
          <p:cNvSpPr txBox="1"/>
          <p:nvPr/>
        </p:nvSpPr>
        <p:spPr>
          <a:xfrm>
            <a:off x="1067177" y="5128502"/>
            <a:ext cx="15121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CH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 pitchFamily="34" charset="0"/>
                <a:ea typeface="MingLiU_HKSCS-ExtB" panose="02020500000000000000" pitchFamily="18" charset="-120"/>
                <a:cs typeface="Times New Roman" panose="02020603050405020304" pitchFamily="18" charset="0"/>
              </a:rPr>
              <a:t>Je n’y arriverai pas.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2739507" y="5405501"/>
            <a:ext cx="194421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CH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 pitchFamily="34" charset="0"/>
                <a:ea typeface="MingLiU_HKSCS-ExtB" panose="02020500000000000000" pitchFamily="18" charset="-120"/>
                <a:cs typeface="Times New Roman" panose="02020603050405020304" pitchFamily="18" charset="0"/>
              </a:rPr>
              <a:t>Je ne peux pas le faire parce que…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5004048" y="5128502"/>
            <a:ext cx="13681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CH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 pitchFamily="34" charset="0"/>
                <a:ea typeface="MingLiU_HKSCS-ExtB" panose="02020500000000000000" pitchFamily="18" charset="-120"/>
                <a:cs typeface="Times New Roman" panose="02020603050405020304" pitchFamily="18" charset="0"/>
              </a:rPr>
              <a:t>Je vais essayer de la faire…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6692525" y="5128502"/>
            <a:ext cx="188333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CH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 pitchFamily="34" charset="0"/>
                <a:ea typeface="MingLiU_HKSCS-ExtB" panose="02020500000000000000" pitchFamily="18" charset="-120"/>
                <a:cs typeface="Times New Roman" panose="02020603050405020304" pitchFamily="18" charset="0"/>
              </a:rPr>
              <a:t>Je peux le faire !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7258546" y="1300118"/>
            <a:ext cx="14401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CH" sz="2000" i="1" dirty="0">
                <a:solidFill>
                  <a:schemeClr val="tx2"/>
                </a:solidFill>
                <a:latin typeface="Myriad Pro" panose="020B0503030403020204" pitchFamily="34" charset="0"/>
                <a:ea typeface="MingLiU_HKSCS-ExtB" panose="02020500000000000000" pitchFamily="18" charset="-120"/>
                <a:cs typeface="Times New Roman" panose="02020603050405020304" pitchFamily="18" charset="0"/>
              </a:rPr>
              <a:t>Je l’ai fait !</a:t>
            </a:r>
          </a:p>
        </p:txBody>
      </p:sp>
      <p:pic>
        <p:nvPicPr>
          <p:cNvPr id="9" name="Picture 29" descr="cifc_bon">
            <a:extLst>
              <a:ext uri="{FF2B5EF4-FFF2-40B4-BE49-F238E27FC236}">
                <a16:creationId xmlns:a16="http://schemas.microsoft.com/office/drawing/2014/main" id="{5CDF8991-C82D-4F59-B5CF-4917E49CB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786" y="5174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5631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91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973" y="85078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Quand cela va moins bien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69D39E-CBF3-445E-AF35-F0D40CA50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49957"/>
            <a:ext cx="1897410" cy="284611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E81D997-29CB-4638-962A-427FEF8124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881" y="2139278"/>
            <a:ext cx="2186362" cy="2831385"/>
          </a:xfrm>
          <a:prstGeom prst="rect">
            <a:avLst/>
          </a:prstGeom>
        </p:spPr>
      </p:pic>
      <p:pic>
        <p:nvPicPr>
          <p:cNvPr id="8" name="Image 7" descr="Une image contenant texte, signe, extérieur&#10;&#10;Description générée automatiquement">
            <a:extLst>
              <a:ext uri="{FF2B5EF4-FFF2-40B4-BE49-F238E27FC236}">
                <a16:creationId xmlns:a16="http://schemas.microsoft.com/office/drawing/2014/main" id="{2374DAD3-D57B-46B8-B579-C7A830E5FC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154" y="2164687"/>
            <a:ext cx="2397829" cy="283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68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/>
          </a:p>
          <a:p>
            <a:pPr>
              <a:defRPr/>
            </a:pPr>
            <a:fld id="{FCB9230A-ECB8-4B43-AE45-4953312C5208}" type="slidenum">
              <a:rPr lang="fr-FR" smtClean="0"/>
              <a:pPr>
                <a:defRPr/>
              </a:pPr>
              <a:t>92</a:t>
            </a:fld>
            <a:endParaRPr lang="fr-FR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94357" y="78243"/>
            <a:ext cx="5773788" cy="68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fr-CH" sz="4000" b="1" kern="0" dirty="0">
                <a:solidFill>
                  <a:srgbClr val="07118D"/>
                </a:solidFill>
                <a:latin typeface="Myriad Pro" pitchFamily="34" charset="0"/>
              </a:rPr>
              <a:t>La zone de confort </a:t>
            </a:r>
            <a:endParaRPr lang="fr-FR" sz="4000" b="1" kern="0" dirty="0">
              <a:solidFill>
                <a:srgbClr val="07118D"/>
              </a:solidFill>
              <a:latin typeface="Myriad Pro" pitchFamily="34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2276872"/>
            <a:ext cx="4627289" cy="3483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Flèche droite à entaille 6"/>
          <p:cNvSpPr/>
          <p:nvPr/>
        </p:nvSpPr>
        <p:spPr>
          <a:xfrm rot="9086186">
            <a:off x="4854544" y="2255466"/>
            <a:ext cx="1177891" cy="245961"/>
          </a:xfrm>
          <a:prstGeom prst="notchedRightArrow">
            <a:avLst/>
          </a:prstGeom>
          <a:solidFill>
            <a:srgbClr val="004D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8" name="ZoneTexte 7"/>
          <p:cNvSpPr txBox="1"/>
          <p:nvPr/>
        </p:nvSpPr>
        <p:spPr>
          <a:xfrm>
            <a:off x="6012160" y="1819563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b="1" dirty="0">
                <a:latin typeface="Myriad Pro" pitchFamily="34" charset="0"/>
              </a:rPr>
              <a:t>COURAGE </a:t>
            </a:r>
          </a:p>
        </p:txBody>
      </p:sp>
      <p:pic>
        <p:nvPicPr>
          <p:cNvPr id="9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7596336" y="6138446"/>
            <a:ext cx="1277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kern="0" dirty="0">
                <a:solidFill>
                  <a:srgbClr val="07118D"/>
                </a:solidFill>
                <a:latin typeface="Myriad Pro" pitchFamily="34" charset="0"/>
                <a:ea typeface="+mj-ea"/>
                <a:cs typeface="+mj-cs"/>
                <a:hlinkClick r:id="rId4" action="ppaction://hlinkfile"/>
              </a:rPr>
              <a:t>Vidéo</a:t>
            </a:r>
            <a:endParaRPr lang="fr-CH" sz="1600" b="1" kern="0" dirty="0">
              <a:solidFill>
                <a:srgbClr val="07118D"/>
              </a:solidFill>
              <a:latin typeface="Myriad Pro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9492697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93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3518" y="40581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kern="0" dirty="0">
                <a:solidFill>
                  <a:srgbClr val="07118D"/>
                </a:solidFill>
                <a:latin typeface="Myriad Pro" pitchFamily="34" charset="0"/>
              </a:rPr>
              <a:t>La zone de confort </a:t>
            </a:r>
            <a:endParaRPr lang="fr-FR" sz="4000" b="1" kern="0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DCBCA96-2D89-46C6-9F86-1F42518FC1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91558"/>
            <a:ext cx="5661248" cy="49685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D9D98A-F043-486A-A78A-A416F3CFB6D9}"/>
              </a:ext>
            </a:extLst>
          </p:cNvPr>
          <p:cNvSpPr/>
          <p:nvPr/>
        </p:nvSpPr>
        <p:spPr>
          <a:xfrm>
            <a:off x="5292080" y="5877271"/>
            <a:ext cx="1368152" cy="170358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519178-F428-444B-B4DC-1C9A5ED63EB2}"/>
              </a:ext>
            </a:extLst>
          </p:cNvPr>
          <p:cNvSpPr/>
          <p:nvPr/>
        </p:nvSpPr>
        <p:spPr>
          <a:xfrm>
            <a:off x="5292080" y="5877271"/>
            <a:ext cx="1368152" cy="1703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1759F233-0583-4733-932C-F7D261F7BC93}"/>
              </a:ext>
            </a:extLst>
          </p:cNvPr>
          <p:cNvSpPr/>
          <p:nvPr/>
        </p:nvSpPr>
        <p:spPr>
          <a:xfrm>
            <a:off x="3275856" y="5666442"/>
            <a:ext cx="1152128" cy="493668"/>
          </a:xfrm>
          <a:prstGeom prst="ellipse">
            <a:avLst/>
          </a:prstGeom>
          <a:solidFill>
            <a:srgbClr val="F86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4810869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94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973" y="85078"/>
            <a:ext cx="7965282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Quand cela va moins bien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96997"/>
            <a:ext cx="2496443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0A05077-2538-4345-B3AC-951788A53701}"/>
              </a:ext>
            </a:extLst>
          </p:cNvPr>
          <p:cNvSpPr txBox="1"/>
          <p:nvPr/>
        </p:nvSpPr>
        <p:spPr>
          <a:xfrm>
            <a:off x="4225729" y="2176542"/>
            <a:ext cx="4572000" cy="3669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fr-CH" sz="1200" b="1" dirty="0">
              <a:solidFill>
                <a:srgbClr val="666666"/>
              </a:solidFill>
              <a:effectLst/>
              <a:latin typeface="Myriad Pro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fr-CH" sz="1200" b="1" dirty="0">
              <a:solidFill>
                <a:srgbClr val="666666"/>
              </a:solidFill>
              <a:latin typeface="Myriad Pro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marL="457200">
              <a:lnSpc>
                <a:spcPct val="107000"/>
              </a:lnSpc>
            </a:pPr>
            <a:r>
              <a:rPr lang="fr-CH" sz="2400" dirty="0">
                <a:solidFill>
                  <a:srgbClr val="666666"/>
                </a:solidFill>
                <a:effectLst/>
                <a:latin typeface="Myriad Pro"/>
                <a:ea typeface="Calibri" panose="020F0502020204030204" pitchFamily="34" charset="0"/>
                <a:cs typeface="Helvetica" panose="020B0604020202020204" pitchFamily="34" charset="0"/>
              </a:rPr>
              <a:t> </a:t>
            </a:r>
            <a:br>
              <a:rPr lang="fr-CH" sz="2400" dirty="0">
                <a:solidFill>
                  <a:srgbClr val="666666"/>
                </a:solidFill>
                <a:effectLst/>
                <a:latin typeface="Myriad Pro"/>
                <a:ea typeface="Calibri" panose="020F0502020204030204" pitchFamily="34" charset="0"/>
                <a:cs typeface="Helvetica" panose="020B0604020202020204" pitchFamily="34" charset="0"/>
              </a:rPr>
            </a:br>
            <a:r>
              <a:rPr lang="fr-CH" sz="1100" dirty="0">
                <a:latin typeface="Myriad Pro" pitchFamily="34" charset="0"/>
              </a:rPr>
              <a:t>Et vous voudriez abandonner? Déjà....</a:t>
            </a:r>
          </a:p>
          <a:p>
            <a:pPr marL="457200" lvl="1" eaLnBrk="0" hangingPunct="0">
              <a:lnSpc>
                <a:spcPct val="107000"/>
              </a:lnSpc>
              <a:spcBef>
                <a:spcPct val="20000"/>
              </a:spcBef>
            </a:pPr>
            <a:r>
              <a:rPr lang="fr-CH" sz="1100" dirty="0">
                <a:latin typeface="Myriad Pro" pitchFamily="34" charset="0"/>
              </a:rPr>
              <a:t> 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"/>
            </a:pPr>
            <a:r>
              <a:rPr lang="fr-CH" sz="1100" dirty="0">
                <a:latin typeface="Myriad Pro" pitchFamily="34" charset="0"/>
              </a:rPr>
              <a:t>Mettez le focus sur les possibilités plutôt que sur les difficultés.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"/>
            </a:pPr>
            <a:r>
              <a:rPr lang="fr-CH" sz="1100" dirty="0">
                <a:latin typeface="Myriad Pro" pitchFamily="34" charset="0"/>
              </a:rPr>
              <a:t>Si parfois, vous sentez vos genoux plier, sachez que c'est humain de vivre des moments de découragement. 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"/>
            </a:pPr>
            <a:r>
              <a:rPr lang="fr-CH" sz="1100" dirty="0">
                <a:latin typeface="Myriad Pro" pitchFamily="34" charset="0"/>
              </a:rPr>
              <a:t>Peut-être est-ce le moment de faire une pause, de prendre du recul ou de vous reposer?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"/>
            </a:pPr>
            <a:r>
              <a:rPr lang="fr-CH" sz="1100" dirty="0">
                <a:latin typeface="Myriad Pro" pitchFamily="34" charset="0"/>
              </a:rPr>
              <a:t>Faites-le plein d'énergie, mais ne renoncez pas à vos projets, à vos objectifs ou à vos rêves.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"/>
            </a:pPr>
            <a:r>
              <a:rPr lang="fr-CH" sz="1100" dirty="0">
                <a:latin typeface="Myriad Pro" pitchFamily="34" charset="0"/>
              </a:rPr>
              <a:t>N’ayez pas peur de l’échec. Un échec est un essai, il ne signifie pas que vous n’êtes pas à la hauteur.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"/>
            </a:pPr>
            <a:r>
              <a:rPr lang="fr-CH" sz="1100" dirty="0">
                <a:latin typeface="Myriad Pro" pitchFamily="34" charset="0"/>
              </a:rPr>
              <a:t>Il vous indique seulement une autre façon de vous y prendre." (Anonyme)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6FFA1A0-237A-40E6-AC6C-BFBD1BFE4832}"/>
              </a:ext>
            </a:extLst>
          </p:cNvPr>
          <p:cNvSpPr txBox="1"/>
          <p:nvPr/>
        </p:nvSpPr>
        <p:spPr>
          <a:xfrm>
            <a:off x="755576" y="1398436"/>
            <a:ext cx="3024336" cy="3200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lnSpc>
                <a:spcPct val="107000"/>
              </a:lnSpc>
              <a:spcBef>
                <a:spcPct val="20000"/>
              </a:spcBef>
            </a:pPr>
            <a:r>
              <a:rPr lang="fr-CH" sz="1100" dirty="0">
                <a:latin typeface="Myriad Pro" pitchFamily="34" charset="0"/>
              </a:rPr>
              <a:t>« Saviez-vous que?...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•"/>
            </a:pPr>
            <a:r>
              <a:rPr lang="fr-CH" sz="1100" dirty="0">
                <a:latin typeface="Myriad Pro" pitchFamily="34" charset="0"/>
              </a:rPr>
              <a:t>3 fois, Steven Spielberg a été recalé à ses études de cinéma.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•"/>
            </a:pPr>
            <a:r>
              <a:rPr lang="fr-CH" sz="1100" dirty="0">
                <a:latin typeface="Myriad Pro" pitchFamily="34" charset="0"/>
              </a:rPr>
              <a:t>5 maisons d’édition ont refusé de publier Harry Potter.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•"/>
            </a:pPr>
            <a:r>
              <a:rPr lang="fr-CH" sz="1100" dirty="0">
                <a:latin typeface="Myriad Pro" pitchFamily="34" charset="0"/>
              </a:rPr>
              <a:t>301 banques ont ri au nez de Walt Disney et de son idée de parc à thème.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•"/>
            </a:pPr>
            <a:r>
              <a:rPr lang="fr-CH" sz="1100" dirty="0">
                <a:latin typeface="Myriad Pro" pitchFamily="34" charset="0"/>
              </a:rPr>
              <a:t>1000 façons ont permis à Edison de "ne pas" faire une ampoule avant de trouver comment en faire une.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•"/>
            </a:pPr>
            <a:r>
              <a:rPr lang="fr-CH" sz="1100" dirty="0">
                <a:latin typeface="Myriad Pro" pitchFamily="34" charset="0"/>
              </a:rPr>
              <a:t>2000 tentatives sont nécessaires à un bébé pour réussir ses premiers pas.</a:t>
            </a:r>
          </a:p>
          <a:p>
            <a:pPr marL="342900" lvl="1" indent="-342900" eaLnBrk="0" hangingPunct="0">
              <a:lnSpc>
                <a:spcPct val="107000"/>
              </a:lnSpc>
              <a:spcBef>
                <a:spcPct val="20000"/>
              </a:spcBef>
              <a:buFont typeface="Symbol" panose="05050102010706020507" pitchFamily="18" charset="2"/>
              <a:buChar char="•"/>
            </a:pPr>
            <a:r>
              <a:rPr lang="fr-CH" sz="1100" dirty="0">
                <a:latin typeface="Myriad Pro" pitchFamily="34" charset="0"/>
              </a:rPr>
              <a:t>5126 prototypes ont permis à James Dyson pour créer l’aspirateur sans sac.</a:t>
            </a:r>
          </a:p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01116591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95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85078"/>
            <a:ext cx="8152743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Et parfois…..</a:t>
            </a: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305800" cy="4608511"/>
          </a:xfrm>
        </p:spPr>
        <p:txBody>
          <a:bodyPr/>
          <a:lstStyle/>
          <a:p>
            <a:pPr marL="0" lvl="0" indent="0">
              <a:buNone/>
            </a:pPr>
            <a:endParaRPr lang="fr-CH" sz="2000" dirty="0">
              <a:latin typeface="Myriad Pro" pitchFamily="34" charset="0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342900" lvl="1" indent="-342900">
              <a:buFontTx/>
              <a:buChar char="•"/>
            </a:pPr>
            <a:endParaRPr lang="fr-CH" sz="2000" dirty="0">
              <a:latin typeface="Myriad Pro" pitchFamily="34" charset="0"/>
              <a:ea typeface="+mn-ea"/>
              <a:cs typeface="+mn-cs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/>
            <a:endParaRPr lang="fr-FR" sz="1800" dirty="0">
              <a:latin typeface="Verdana" pitchFamily="34" charset="0"/>
            </a:endParaRPr>
          </a:p>
        </p:txBody>
      </p:sp>
      <p:pic>
        <p:nvPicPr>
          <p:cNvPr id="6" name="Picture 29" descr="cifc_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96997"/>
            <a:ext cx="2496443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CB0A5AB-3461-4FD9-B37E-A9BC656EA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807" y="1398436"/>
            <a:ext cx="4781885" cy="516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53027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  <a:p>
            <a:pPr eaLnBrk="1" hangingPunct="1"/>
            <a:fld id="{8EECB5CA-BB5E-41B2-99DB-BDA0EC8BE496}" type="slidenum">
              <a:rPr lang="fr-FR" sz="900" smtClean="0">
                <a:solidFill>
                  <a:schemeClr val="bg2"/>
                </a:solidFill>
                <a:latin typeface="Verdana" pitchFamily="34" charset="0"/>
              </a:rPr>
              <a:pPr eaLnBrk="1" hangingPunct="1"/>
              <a:t>96</a:t>
            </a:fld>
            <a:endParaRPr lang="fr-FR" sz="9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4357" y="289272"/>
            <a:ext cx="8078094" cy="1143000"/>
          </a:xfrm>
        </p:spPr>
        <p:txBody>
          <a:bodyPr/>
          <a:lstStyle/>
          <a:p>
            <a:pPr algn="l" eaLnBrk="1" hangingPunct="1"/>
            <a:r>
              <a:rPr lang="fr-CH" sz="4000" b="1" dirty="0">
                <a:solidFill>
                  <a:srgbClr val="07118D"/>
                </a:solidFill>
                <a:latin typeface="Myriad Pro" pitchFamily="34" charset="0"/>
              </a:rPr>
              <a:t>Le bambou chinois</a:t>
            </a:r>
            <a:br>
              <a:rPr lang="fr-CH" sz="4000" dirty="0"/>
            </a:br>
            <a:endParaRPr 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50773"/>
            <a:ext cx="8305800" cy="3384375"/>
          </a:xfrm>
        </p:spPr>
        <p:txBody>
          <a:bodyPr/>
          <a:lstStyle/>
          <a:p>
            <a:pPr marL="0" indent="0" eaLnBrk="1" hangingPunct="1">
              <a:buNone/>
            </a:pPr>
            <a:endParaRPr lang="fr-CH" sz="18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</a:pPr>
            <a:endParaRPr lang="fr-FR" sz="1800" dirty="0">
              <a:latin typeface="Verdana" pitchFamily="34" charset="0"/>
            </a:endParaRPr>
          </a:p>
          <a:p>
            <a:pPr marL="0" indent="0" eaLnBrk="1" hangingPunct="1">
              <a:buNone/>
            </a:pPr>
            <a:endParaRPr lang="fr-FR" sz="1800" dirty="0">
              <a:latin typeface="Verdan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060848"/>
            <a:ext cx="4896544" cy="3672408"/>
          </a:xfrm>
          <a:prstGeom prst="rect">
            <a:avLst/>
          </a:prstGeom>
          <a:scene3d>
            <a:camera prst="orthographicFront">
              <a:rot lat="0" lon="21299996" rev="0"/>
            </a:camera>
            <a:lightRig rig="threePt" dir="t"/>
          </a:scene3d>
        </p:spPr>
      </p:pic>
      <p:pic>
        <p:nvPicPr>
          <p:cNvPr id="7" name="Picture 29" descr="cifc_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8" y="196997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84184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title"/>
          </p:nvPr>
        </p:nvSpPr>
        <p:spPr>
          <a:xfrm>
            <a:off x="34925" y="-158750"/>
            <a:ext cx="6629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fr-FR" altLang="fr-FR" sz="4000" b="1" kern="1200" dirty="0">
                <a:solidFill>
                  <a:srgbClr val="07118D"/>
                </a:solidFill>
                <a:latin typeface="Myriad Pro" panose="020B0503030403020204" pitchFamily="34" charset="0"/>
              </a:rPr>
              <a:t>www.cifc-ne.ch</a:t>
            </a:r>
            <a:r>
              <a:rPr lang="fr-FR" altLang="fr-FR" sz="4000" b="1" dirty="0">
                <a:solidFill>
                  <a:srgbClr val="07118D"/>
                </a:solidFill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96259" name="Imag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8" b="16606"/>
          <a:stretch>
            <a:fillRect/>
          </a:stretch>
        </p:blipFill>
        <p:spPr bwMode="auto">
          <a:xfrm>
            <a:off x="822325" y="1374775"/>
            <a:ext cx="734377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0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F919A35F-FA61-40B2-8A9F-B0C373DF47F1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97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pic>
        <p:nvPicPr>
          <p:cNvPr id="5" name="Picture 29" descr="cifc_bon">
            <a:extLst>
              <a:ext uri="{FF2B5EF4-FFF2-40B4-BE49-F238E27FC236}">
                <a16:creationId xmlns:a16="http://schemas.microsoft.com/office/drawing/2014/main" id="{6495C380-C2B2-4EB1-8E74-ACE9AFC00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501" y="145551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84771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type="title"/>
          </p:nvPr>
        </p:nvSpPr>
        <p:spPr>
          <a:xfrm>
            <a:off x="6350" y="0"/>
            <a:ext cx="6629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fr-CH" altLang="fr-FR" sz="4000" b="1" dirty="0">
                <a:solidFill>
                  <a:srgbClr val="07118D"/>
                </a:solidFill>
                <a:latin typeface="Myriad Pro" pitchFamily="34" charset="0"/>
              </a:rPr>
              <a:t>Contact</a:t>
            </a:r>
            <a:endParaRPr lang="fr-FR" altLang="fr-FR" sz="4000" b="1" dirty="0">
              <a:solidFill>
                <a:srgbClr val="07118D"/>
              </a:solidFill>
              <a:latin typeface="Myriad Pro" pitchFamily="34" charset="0"/>
            </a:endParaRP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65100" y="1238250"/>
            <a:ext cx="8686800" cy="5348288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1517650" algn="l"/>
              </a:tabLst>
            </a:pPr>
            <a:r>
              <a:rPr lang="fr-FR" altLang="fr-FR" sz="2000">
                <a:latin typeface="Verdana" panose="020B0604030504040204" pitchFamily="34" charset="0"/>
              </a:rPr>
              <a:t>CIFC-NE</a:t>
            </a:r>
          </a:p>
          <a:p>
            <a:pPr marL="0" indent="0" eaLnBrk="1" hangingPunct="1">
              <a:buFontTx/>
              <a:buNone/>
              <a:tabLst>
                <a:tab pos="1517650" algn="l"/>
              </a:tabLst>
            </a:pPr>
            <a:endParaRPr lang="fr-FR" altLang="fr-FR" sz="2000">
              <a:latin typeface="Verdana" panose="020B0604030504040204" pitchFamily="34" charset="0"/>
            </a:endParaRPr>
          </a:p>
          <a:p>
            <a:pPr marL="0" indent="0" eaLnBrk="1" hangingPunct="1">
              <a:buFontTx/>
              <a:buNone/>
              <a:tabLst>
                <a:tab pos="1517650" algn="l"/>
              </a:tabLst>
            </a:pPr>
            <a:r>
              <a:rPr lang="fr-FR" altLang="fr-FR" sz="2000">
                <a:latin typeface="Verdana" panose="020B0604030504040204" pitchFamily="34" charset="0"/>
              </a:rPr>
              <a:t>Rue Jardinière 69</a:t>
            </a:r>
            <a:br>
              <a:rPr lang="fr-FR" altLang="fr-FR" sz="2000">
                <a:latin typeface="Verdana" panose="020B0604030504040204" pitchFamily="34" charset="0"/>
              </a:rPr>
            </a:br>
            <a:r>
              <a:rPr lang="fr-FR" altLang="fr-FR" sz="2000">
                <a:latin typeface="Verdana" panose="020B0604030504040204" pitchFamily="34" charset="0"/>
              </a:rPr>
              <a:t>Case Postale 1365</a:t>
            </a:r>
            <a:br>
              <a:rPr lang="fr-FR" altLang="fr-FR" sz="2000">
                <a:latin typeface="Verdana" panose="020B0604030504040204" pitchFamily="34" charset="0"/>
              </a:rPr>
            </a:br>
            <a:r>
              <a:rPr lang="fr-FR" altLang="fr-FR" sz="2000">
                <a:latin typeface="Verdana" panose="020B0604030504040204" pitchFamily="34" charset="0"/>
              </a:rPr>
              <a:t>2301 La Chaux-de-Fonds</a:t>
            </a:r>
          </a:p>
          <a:p>
            <a:pPr marL="0" indent="0" eaLnBrk="1" hangingPunct="1">
              <a:buFontTx/>
              <a:buNone/>
              <a:tabLst>
                <a:tab pos="1517650" algn="l"/>
              </a:tabLst>
            </a:pPr>
            <a:br>
              <a:rPr lang="fr-FR" altLang="fr-FR" sz="2000">
                <a:latin typeface="Verdana" panose="020B0604030504040204" pitchFamily="34" charset="0"/>
              </a:rPr>
            </a:br>
            <a:br>
              <a:rPr lang="fr-FR" altLang="fr-FR" sz="2000">
                <a:latin typeface="Verdana" panose="020B0604030504040204" pitchFamily="34" charset="0"/>
              </a:rPr>
            </a:br>
            <a:r>
              <a:rPr lang="fr-FR" altLang="fr-FR" sz="2000">
                <a:latin typeface="Verdana" panose="020B0604030504040204" pitchFamily="34" charset="0"/>
              </a:rPr>
              <a:t>Tél. 	032/910.94.07</a:t>
            </a:r>
            <a:br>
              <a:rPr lang="fr-FR" altLang="fr-FR" sz="2000">
                <a:latin typeface="Verdana" panose="020B0604030504040204" pitchFamily="34" charset="0"/>
              </a:rPr>
            </a:br>
            <a:r>
              <a:rPr lang="fr-FR" altLang="fr-FR" sz="2000">
                <a:latin typeface="Verdana" panose="020B0604030504040204" pitchFamily="34" charset="0"/>
              </a:rPr>
              <a:t>Fax.	032/910.94.01</a:t>
            </a:r>
            <a:br>
              <a:rPr lang="fr-FR" altLang="fr-FR" sz="2000">
                <a:latin typeface="Verdana" panose="020B0604030504040204" pitchFamily="34" charset="0"/>
              </a:rPr>
            </a:br>
            <a:r>
              <a:rPr lang="fr-FR" altLang="fr-FR" sz="2000">
                <a:latin typeface="Verdana" panose="020B0604030504040204" pitchFamily="34" charset="0"/>
              </a:rPr>
              <a:t>E-Mail	info@cifc-ne.ch</a:t>
            </a:r>
            <a:br>
              <a:rPr lang="fr-FR" altLang="fr-FR" sz="2000">
                <a:latin typeface="Verdana" panose="020B0604030504040204" pitchFamily="34" charset="0"/>
              </a:rPr>
            </a:br>
            <a:r>
              <a:rPr lang="fr-FR" altLang="fr-FR" sz="2000">
                <a:latin typeface="Verdana" panose="020B0604030504040204" pitchFamily="34" charset="0"/>
              </a:rPr>
              <a:t>Site	</a:t>
            </a:r>
            <a:r>
              <a:rPr lang="fr-FR" altLang="fr-FR" sz="2000">
                <a:solidFill>
                  <a:schemeClr val="accent2"/>
                </a:solidFill>
                <a:latin typeface="Verdana" panose="020B0604030504040204" pitchFamily="34" charset="0"/>
                <a:hlinkClick r:id="rId2"/>
              </a:rPr>
              <a:t>www.cifc-ne.ch</a:t>
            </a:r>
            <a:endParaRPr lang="fr-FR" altLang="fr-FR" sz="2000">
              <a:solidFill>
                <a:schemeClr val="accent2"/>
              </a:solidFill>
              <a:latin typeface="Verdana" panose="020B0604030504040204" pitchFamily="34" charset="0"/>
            </a:endParaRPr>
          </a:p>
          <a:p>
            <a:pPr marL="0" indent="0" eaLnBrk="1" hangingPunct="1">
              <a:buFontTx/>
              <a:buNone/>
              <a:tabLst>
                <a:tab pos="1517650" algn="l"/>
              </a:tabLst>
            </a:pPr>
            <a:endParaRPr lang="fr-FR" altLang="fr-FR" sz="2000">
              <a:solidFill>
                <a:schemeClr val="accent2"/>
              </a:solidFill>
              <a:latin typeface="Verdana" panose="020B0604030504040204" pitchFamily="34" charset="0"/>
            </a:endParaRPr>
          </a:p>
          <a:p>
            <a:pPr marL="0" indent="0" eaLnBrk="1" hangingPunct="1">
              <a:buFontTx/>
              <a:buNone/>
              <a:tabLst>
                <a:tab pos="1517650" algn="l"/>
              </a:tabLst>
            </a:pPr>
            <a:endParaRPr lang="fr-FR" altLang="fr-FR" sz="2000">
              <a:solidFill>
                <a:schemeClr val="accent2"/>
              </a:solidFill>
              <a:latin typeface="Verdana" panose="020B0604030504040204" pitchFamily="34" charset="0"/>
            </a:endParaRPr>
          </a:p>
          <a:p>
            <a:pPr marL="0" indent="0" eaLnBrk="1" hangingPunct="1">
              <a:buFontTx/>
              <a:buNone/>
              <a:tabLst>
                <a:tab pos="1517650" algn="l"/>
              </a:tabLst>
            </a:pPr>
            <a:r>
              <a:rPr lang="fr-FR" altLang="fr-FR" sz="2000">
                <a:latin typeface="Verdana" panose="020B0604030504040204" pitchFamily="34" charset="0"/>
              </a:rPr>
              <a:t>        Mme Laurence Chételat</a:t>
            </a:r>
          </a:p>
          <a:p>
            <a:pPr marL="0" indent="0" eaLnBrk="1" hangingPunct="1">
              <a:buFontTx/>
              <a:buNone/>
              <a:tabLst>
                <a:tab pos="1517650" algn="l"/>
              </a:tabLst>
            </a:pPr>
            <a:endParaRPr lang="fr-FR" altLang="fr-FR" sz="2800">
              <a:latin typeface="Verdana" panose="020B060403050404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7513" y="5661248"/>
            <a:ext cx="420734" cy="23164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573016"/>
            <a:ext cx="1373832" cy="1375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7286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5A8093CA-2583-44E0-A05B-8272CF471868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98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pic>
        <p:nvPicPr>
          <p:cNvPr id="8" name="Picture 29" descr="cifc_bon">
            <a:extLst>
              <a:ext uri="{FF2B5EF4-FFF2-40B4-BE49-F238E27FC236}">
                <a16:creationId xmlns:a16="http://schemas.microsoft.com/office/drawing/2014/main" id="{93D14849-55DB-4000-A84F-6D0B51299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501" y="145551"/>
            <a:ext cx="2520975" cy="9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73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Espace réservé du numéro de diapositive 5">
            <a:extLst>
              <a:ext uri="{FF2B5EF4-FFF2-40B4-BE49-F238E27FC236}">
                <a16:creationId xmlns:a16="http://schemas.microsoft.com/office/drawing/2014/main" id="{C4C28C88-ACD8-4E90-9683-1C01BF059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69050"/>
            <a:ext cx="25908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900"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fld id="{5A447EDE-9D09-42E6-9FB0-1559C31727B2}" type="slidenum">
              <a:rPr lang="fr-FR" altLang="fr-FR" sz="900" smtClean="0">
                <a:latin typeface="Verdan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99</a:t>
            </a:fld>
            <a:endParaRPr lang="fr-FR" altLang="fr-FR" sz="900">
              <a:latin typeface="Verdana" panose="020B0604030504040204" pitchFamily="34" charset="0"/>
            </a:endParaRP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986D28AC-B4C6-4F28-8DE8-36C2301588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575" y="23813"/>
            <a:ext cx="6629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fr-CH" altLang="fr-FR" sz="3600" b="1" kern="1200" dirty="0" err="1">
                <a:solidFill>
                  <a:srgbClr val="07118D"/>
                </a:solidFill>
                <a:latin typeface="Verdana" panose="020B0604030504040204" pitchFamily="34" charset="0"/>
              </a:rPr>
              <a:t>Refcom</a:t>
            </a:r>
            <a:endParaRPr lang="fr-FR" altLang="fr-FR" sz="3600" b="1" kern="1200" dirty="0">
              <a:solidFill>
                <a:srgbClr val="07118D"/>
              </a:solidFill>
              <a:latin typeface="Verdana" panose="020B0604030504040204" pitchFamily="34" charset="0"/>
            </a:endParaRPr>
          </a:p>
        </p:txBody>
      </p:sp>
      <p:sp>
        <p:nvSpPr>
          <p:cNvPr id="60420" name="Rectangle 4">
            <a:extLst>
              <a:ext uri="{FF2B5EF4-FFF2-40B4-BE49-F238E27FC236}">
                <a16:creationId xmlns:a16="http://schemas.microsoft.com/office/drawing/2014/main" id="{3657CA43-4FC4-4220-99C9-8A517F72B6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7950" y="1020763"/>
            <a:ext cx="8686800" cy="5348287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endParaRPr lang="fr-FR" altLang="fr-FR" sz="20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r>
              <a:rPr lang="fr-FR" altLang="fr-FR" sz="2000" dirty="0">
                <a:solidFill>
                  <a:srgbClr val="EB9E2D"/>
                </a:solidFill>
                <a:latin typeface="Verdana" pitchFamily="34" charset="0"/>
              </a:rPr>
              <a:t>Conseils</a:t>
            </a:r>
          </a:p>
          <a:p>
            <a:pPr eaLnBrk="1" hangingPunct="1">
              <a:buFont typeface="Wingdings" panose="05000000000000000000" pitchFamily="2" charset="2"/>
              <a:buChar char="§"/>
              <a:tabLst>
                <a:tab pos="1517650" algn="l"/>
              </a:tabLst>
              <a:defRPr/>
            </a:pPr>
            <a:r>
              <a:rPr lang="fr-FR" altLang="fr-FR" sz="2000" dirty="0">
                <a:latin typeface="Verdana" pitchFamily="34" charset="0"/>
              </a:rPr>
              <a:t>Soutien en entreprise (</a:t>
            </a:r>
            <a:r>
              <a:rPr lang="fr-FR" altLang="fr-FR" sz="1600" dirty="0">
                <a:latin typeface="Verdana" pitchFamily="34" charset="0"/>
              </a:rPr>
              <a:t>conseils, réalisation du plan de formation, etc.)</a:t>
            </a:r>
          </a:p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endParaRPr lang="fr-FR" altLang="fr-FR" sz="2000" dirty="0">
              <a:latin typeface="Verdana" pitchFamily="34" charset="0"/>
            </a:endParaRPr>
          </a:p>
          <a:p>
            <a:pPr eaLnBrk="1" hangingPunct="1">
              <a:buFont typeface="Wingdings" panose="05000000000000000000" pitchFamily="2" charset="2"/>
              <a:buChar char="§"/>
              <a:tabLst>
                <a:tab pos="1517650" algn="l"/>
              </a:tabLst>
              <a:defRPr/>
            </a:pPr>
            <a:r>
              <a:rPr lang="fr-FR" altLang="fr-FR" sz="2000" dirty="0">
                <a:latin typeface="Verdana" pitchFamily="34" charset="0"/>
              </a:rPr>
              <a:t>Partage d’apprentis</a:t>
            </a:r>
          </a:p>
          <a:p>
            <a:pPr eaLnBrk="1" hangingPunct="1">
              <a:buFont typeface="Wingdings" panose="05000000000000000000" pitchFamily="2" charset="2"/>
              <a:buChar char="§"/>
              <a:tabLst>
                <a:tab pos="1517650" algn="l"/>
              </a:tabLst>
              <a:defRPr/>
            </a:pPr>
            <a:endParaRPr lang="fr-FR" altLang="fr-FR" sz="2000" dirty="0">
              <a:latin typeface="Verdana" pitchFamily="34" charset="0"/>
            </a:endParaRPr>
          </a:p>
          <a:p>
            <a:pPr eaLnBrk="1" hangingPunct="1">
              <a:tabLst>
                <a:tab pos="1517650" algn="l"/>
              </a:tabLst>
              <a:defRPr/>
            </a:pPr>
            <a:endParaRPr lang="fr-FR" altLang="fr-FR" sz="2400" dirty="0">
              <a:latin typeface="Verdana" pitchFamily="34" charset="0"/>
            </a:endParaRPr>
          </a:p>
          <a:p>
            <a:pPr marL="0" indent="0" eaLnBrk="1" hangingPunct="1">
              <a:buFontTx/>
              <a:buNone/>
              <a:tabLst>
                <a:tab pos="1517650" algn="l"/>
              </a:tabLst>
              <a:defRPr/>
            </a:pPr>
            <a:endParaRPr lang="fr-FR" altLang="fr-FR" sz="2400" dirty="0">
              <a:latin typeface="Verdana" pitchFamily="34" charset="0"/>
            </a:endParaRPr>
          </a:p>
        </p:txBody>
      </p:sp>
      <p:pic>
        <p:nvPicPr>
          <p:cNvPr id="75781" name="Picture 5" descr="cifc_bon">
            <a:extLst>
              <a:ext uri="{FF2B5EF4-FFF2-40B4-BE49-F238E27FC236}">
                <a16:creationId xmlns:a16="http://schemas.microsoft.com/office/drawing/2014/main" id="{539E4C5D-A287-40ED-AD21-C37A2B7CF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813" y="92075"/>
            <a:ext cx="188118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e 2">
            <a:extLst>
              <a:ext uri="{FF2B5EF4-FFF2-40B4-BE49-F238E27FC236}">
                <a16:creationId xmlns:a16="http://schemas.microsoft.com/office/drawing/2014/main" id="{8899A003-F8F6-423A-9B4D-2437A08CD2B0}"/>
              </a:ext>
            </a:extLst>
          </p:cNvPr>
          <p:cNvGrpSpPr>
            <a:grpSpLocks/>
          </p:cNvGrpSpPr>
          <p:nvPr/>
        </p:nvGrpSpPr>
        <p:grpSpPr bwMode="auto">
          <a:xfrm>
            <a:off x="4079875" y="5416550"/>
            <a:ext cx="4632325" cy="1181100"/>
            <a:chOff x="4080201" y="5416486"/>
            <a:chExt cx="4632792" cy="1181164"/>
          </a:xfrm>
        </p:grpSpPr>
        <p:pic>
          <p:nvPicPr>
            <p:cNvPr id="2" name="Image 1">
              <a:extLst>
                <a:ext uri="{FF2B5EF4-FFF2-40B4-BE49-F238E27FC236}">
                  <a16:creationId xmlns:a16="http://schemas.microsoft.com/office/drawing/2014/main" id="{904602AE-FB64-435C-B2E0-37E7098C5E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2213" t="15612" r="2879" b="23861"/>
            <a:stretch/>
          </p:blipFill>
          <p:spPr>
            <a:xfrm>
              <a:off x="6984032" y="5416486"/>
              <a:ext cx="1728961" cy="9366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BDEC807B-115B-414D-9CF4-DBDBCF6B4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4080201" y="5416486"/>
              <a:ext cx="420734" cy="231648"/>
            </a:xfrm>
            <a:prstGeom prst="rect">
              <a:avLst/>
            </a:prstGeom>
          </p:spPr>
        </p:pic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4F8A3AB1-2061-48B7-B193-7996B19316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8463" y="5454588"/>
              <a:ext cx="2232250" cy="11430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pPr algn="l" eaLnBrk="1" hangingPunct="1">
                <a:defRPr/>
              </a:pPr>
              <a:r>
                <a:rPr lang="fr-CH" altLang="fr-FR" sz="1600" dirty="0">
                  <a:solidFill>
                    <a:schemeClr val="accent2">
                      <a:lumMod val="50000"/>
                    </a:schemeClr>
                  </a:solidFill>
                  <a:latin typeface="Verdana" pitchFamily="34" charset="0"/>
                  <a:ea typeface="+mn-ea"/>
                  <a:cs typeface="+mn-cs"/>
                </a:rPr>
                <a:t>Luciano </a:t>
              </a:r>
              <a:r>
                <a:rPr lang="fr-CH" altLang="fr-FR" sz="1600" dirty="0" err="1">
                  <a:solidFill>
                    <a:schemeClr val="accent2">
                      <a:lumMod val="50000"/>
                    </a:schemeClr>
                  </a:solidFill>
                  <a:latin typeface="Verdana" pitchFamily="34" charset="0"/>
                  <a:ea typeface="+mn-ea"/>
                  <a:cs typeface="+mn-cs"/>
                </a:rPr>
                <a:t>Musitelli</a:t>
              </a:r>
              <a:endParaRPr lang="fr-CH" altLang="fr-FR" sz="1600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+mn-ea"/>
                <a:cs typeface="+mn-cs"/>
              </a:endParaRPr>
            </a:p>
            <a:p>
              <a:pPr algn="l" eaLnBrk="1" hangingPunct="1">
                <a:defRPr/>
              </a:pPr>
              <a:r>
                <a:rPr lang="fr-CH" altLang="fr-FR" sz="1600" dirty="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rPr>
                <a:t>032 910 94 05</a:t>
              </a:r>
            </a:p>
            <a:p>
              <a:pPr algn="l" eaLnBrk="1" hangingPunct="1">
                <a:defRPr/>
              </a:pPr>
              <a:r>
                <a:rPr lang="fr-CH" altLang="fr-FR" sz="1600" dirty="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rPr>
                <a:t>info@refcom.ch </a:t>
              </a:r>
            </a:p>
            <a:p>
              <a:pPr algn="l" eaLnBrk="1" hangingPunct="1">
                <a:defRPr/>
              </a:pPr>
              <a:r>
                <a:rPr lang="fr-CH" altLang="fr-FR" sz="1600" dirty="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rPr>
                <a:t>www.refcom.ch</a:t>
              </a:r>
            </a:p>
            <a:p>
              <a:pPr algn="l" eaLnBrk="1" hangingPunct="1">
                <a:defRPr/>
              </a:pPr>
              <a:endParaRPr lang="fr-FR" altLang="fr-FR" sz="2000" dirty="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dèle_final">
  <a:themeElements>
    <a:clrScheme name="modèle_final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_final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_final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_final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_final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_final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_fina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_fina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_fina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5746</TotalTime>
  <Words>2952</Words>
  <Application>Microsoft Office PowerPoint</Application>
  <PresentationFormat>Affichage à l'écran (4:3)</PresentationFormat>
  <Paragraphs>1389</Paragraphs>
  <Slides>106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106</vt:i4>
      </vt:variant>
    </vt:vector>
  </HeadingPairs>
  <TitlesOfParts>
    <vt:vector size="113" baseType="lpstr">
      <vt:lpstr>Arial</vt:lpstr>
      <vt:lpstr>Myriad Pro</vt:lpstr>
      <vt:lpstr>Symbol</vt:lpstr>
      <vt:lpstr>Times New Roman</vt:lpstr>
      <vt:lpstr>Verdana</vt:lpstr>
      <vt:lpstr>Wingdings</vt:lpstr>
      <vt:lpstr>modèle_final</vt:lpstr>
      <vt:lpstr>Présentation PowerPoint</vt:lpstr>
      <vt:lpstr>Pour vous accompagner</vt:lpstr>
      <vt:lpstr>Présentation/attentes</vt:lpstr>
      <vt:lpstr>Programme de la journée</vt:lpstr>
      <vt:lpstr>Mon souhait</vt:lpstr>
      <vt:lpstr>Question</vt:lpstr>
      <vt:lpstr>Les compétences</vt:lpstr>
      <vt:lpstr>Pourquoi formez-vous ?</vt:lpstr>
      <vt:lpstr> Former c’est : </vt:lpstr>
      <vt:lpstr> Former c’est : </vt:lpstr>
      <vt:lpstr>Attention  </vt:lpstr>
      <vt:lpstr>Les avantages d’avoir un-e apprenti-e</vt:lpstr>
      <vt:lpstr>Les apprenti-es </vt:lpstr>
      <vt:lpstr>Les apprenti-es </vt:lpstr>
      <vt:lpstr>Les apprenti-es </vt:lpstr>
      <vt:lpstr>Les apprenti-es </vt:lpstr>
      <vt:lpstr>Leurs attentes</vt:lpstr>
      <vt:lpstr>De l’école à l’entreprise </vt:lpstr>
      <vt:lpstr>De l’école à l’entreprise </vt:lpstr>
      <vt:lpstr>Comment ils/elles nous voient </vt:lpstr>
      <vt:lpstr> Intégrer </vt:lpstr>
      <vt:lpstr>Le cadre </vt:lpstr>
      <vt:lpstr>Votre position</vt:lpstr>
      <vt:lpstr>Votre position</vt:lpstr>
      <vt:lpstr>Votre position</vt:lpstr>
      <vt:lpstr>Votre position</vt:lpstr>
      <vt:lpstr>Présentation PowerPoint</vt:lpstr>
      <vt:lpstr>Votre position</vt:lpstr>
      <vt:lpstr>Soyons clairs !</vt:lpstr>
      <vt:lpstr>Vos messages </vt:lpstr>
      <vt:lpstr>Vos messages </vt:lpstr>
      <vt:lpstr>Vos messages </vt:lpstr>
      <vt:lpstr>Et juste pour le plaisir… </vt:lpstr>
      <vt:lpstr>Votre posture</vt:lpstr>
      <vt:lpstr>Que de compétences !</vt:lpstr>
      <vt:lpstr>Que de compétences !</vt:lpstr>
      <vt:lpstr>Que de compétences !</vt:lpstr>
      <vt:lpstr>Les compétences</vt:lpstr>
      <vt:lpstr>Attribution du travail</vt:lpstr>
      <vt:lpstr>Attribution du travail</vt:lpstr>
      <vt:lpstr>Attribution du travail</vt:lpstr>
      <vt:lpstr>Attribution du travail</vt:lpstr>
      <vt:lpstr>Présentation PowerPoint</vt:lpstr>
      <vt:lpstr>Attribution du travail</vt:lpstr>
      <vt:lpstr>Présentation PowerPoint</vt:lpstr>
      <vt:lpstr>Attribution du travail</vt:lpstr>
      <vt:lpstr>Attribution du travail</vt:lpstr>
      <vt:lpstr>Présentation PowerPoint</vt:lpstr>
      <vt:lpstr>Présentation PowerPoint</vt:lpstr>
      <vt:lpstr>Taxonomie de bloom</vt:lpstr>
      <vt:lpstr>Préparation du travail</vt:lpstr>
      <vt:lpstr>Préparation du travail</vt:lpstr>
      <vt:lpstr>Préparation du travail</vt:lpstr>
      <vt:lpstr>Réalisation du travail</vt:lpstr>
      <vt:lpstr>Réalisation du travail</vt:lpstr>
      <vt:lpstr>Réalisation du travail</vt:lpstr>
      <vt:lpstr>Ses questions</vt:lpstr>
      <vt:lpstr>Vos retours</vt:lpstr>
      <vt:lpstr>Apprendre</vt:lpstr>
      <vt:lpstr>Présentation PowerPoint</vt:lpstr>
      <vt:lpstr>Apprendre</vt:lpstr>
      <vt:lpstr>Apprendre</vt:lpstr>
      <vt:lpstr>Les outils </vt:lpstr>
      <vt:lpstr>La prise de note</vt:lpstr>
      <vt:lpstr>L’agenda</vt:lpstr>
      <vt:lpstr>QQCOQP </vt:lpstr>
      <vt:lpstr>La séance de travail</vt:lpstr>
      <vt:lpstr>Les processus</vt:lpstr>
      <vt:lpstr>Le journal des activités</vt:lpstr>
      <vt:lpstr>Présentation PowerPoint</vt:lpstr>
      <vt:lpstr>La méthode Pomodoro </vt:lpstr>
      <vt:lpstr>La méthode Pomodoro </vt:lpstr>
      <vt:lpstr>Le Mind-Mapping</vt:lpstr>
      <vt:lpstr>Le plan de formation</vt:lpstr>
      <vt:lpstr>La première semaine</vt:lpstr>
      <vt:lpstr>Les premières activités </vt:lpstr>
      <vt:lpstr>Dès la 2ème semaine</vt:lpstr>
      <vt:lpstr>Quand cela va moins bien</vt:lpstr>
      <vt:lpstr>Quand cela va moins bien </vt:lpstr>
      <vt:lpstr>Quand cela va moins bien</vt:lpstr>
      <vt:lpstr>Quand cela va moins bien</vt:lpstr>
      <vt:lpstr>Quand cela va moins bien</vt:lpstr>
      <vt:lpstr>Quand cela va moins bien</vt:lpstr>
      <vt:lpstr>Soyez à l’écoute </vt:lpstr>
      <vt:lpstr>Présentation PowerPoint</vt:lpstr>
      <vt:lpstr>Les freins du début</vt:lpstr>
      <vt:lpstr>Les freins du début</vt:lpstr>
      <vt:lpstr>Les freins du milieu </vt:lpstr>
      <vt:lpstr>Les freins de la fin</vt:lpstr>
      <vt:lpstr>La peur de la nouveauté</vt:lpstr>
      <vt:lpstr>Quand cela va moins bien</vt:lpstr>
      <vt:lpstr>Présentation PowerPoint</vt:lpstr>
      <vt:lpstr>La zone de confort </vt:lpstr>
      <vt:lpstr>Quand cela va moins bien</vt:lpstr>
      <vt:lpstr>Et parfois…..</vt:lpstr>
      <vt:lpstr>Le bambou chinois </vt:lpstr>
      <vt:lpstr>www.cifc-ne.ch </vt:lpstr>
      <vt:lpstr>Contact</vt:lpstr>
      <vt:lpstr>Refcom</vt:lpstr>
      <vt:lpstr>Refcom</vt:lpstr>
      <vt:lpstr>Présentation PowerPoint</vt:lpstr>
      <vt:lpstr>Les formations à venir</vt:lpstr>
      <vt:lpstr>Garder le contact</vt:lpstr>
      <vt:lpstr>Questions ? </vt:lpstr>
      <vt:lpstr>Présentation PowerPoint</vt:lpstr>
      <vt:lpstr>Quand cela va moins bien</vt:lpstr>
    </vt:vector>
  </TitlesOfParts>
  <Company>CSEE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Laurence Chetelat</dc:creator>
  <cp:lastModifiedBy>L. Musitelli</cp:lastModifiedBy>
  <cp:revision>590</cp:revision>
  <cp:lastPrinted>2019-04-23T08:12:32Z</cp:lastPrinted>
  <dcterms:created xsi:type="dcterms:W3CDTF">2008-01-03T08:19:27Z</dcterms:created>
  <dcterms:modified xsi:type="dcterms:W3CDTF">2021-09-15T08:48:10Z</dcterms:modified>
</cp:coreProperties>
</file>